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9" r:id="rId23"/>
    <p:sldId id="280" r:id="rId24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04" autoAdjust="0"/>
  </p:normalViewPr>
  <p:slideViewPr>
    <p:cSldViewPr>
      <p:cViewPr varScale="1">
        <p:scale>
          <a:sx n="106" d="100"/>
          <a:sy n="106" d="100"/>
        </p:scale>
        <p:origin x="756" y="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C9FE0-11BB-4844-A2CB-4BF907561E9E}" type="datetimeFigureOut">
              <a:rPr lang="en-AU" smtClean="0"/>
              <a:t>6/02/2024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CDFC4-6141-489E-9579-FE6089C2793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89699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ECDFC4-6141-489E-9579-FE6089C2793F}" type="slidenum">
              <a:rPr lang="en-AU" smtClean="0"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18121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956562" y="647776"/>
            <a:ext cx="8278875" cy="1002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252525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2/6/2024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252525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rgbClr val="40404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2/6/2024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252525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2/6/2024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252525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2/6/2024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2/6/2024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2851404" cy="6857998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182880" y="0"/>
                </a:moveTo>
                <a:lnTo>
                  <a:pt x="0" y="0"/>
                </a:lnTo>
                <a:lnTo>
                  <a:pt x="0" y="6858000"/>
                </a:lnTo>
                <a:lnTo>
                  <a:pt x="182880" y="6858000"/>
                </a:lnTo>
                <a:lnTo>
                  <a:pt x="182880" y="0"/>
                </a:lnTo>
                <a:close/>
              </a:path>
            </a:pathLst>
          </a:custGeom>
          <a:solidFill>
            <a:srgbClr val="539E3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g object 18"/>
          <p:cNvSpPr/>
          <p:nvPr/>
        </p:nvSpPr>
        <p:spPr>
          <a:xfrm>
            <a:off x="0" y="714756"/>
            <a:ext cx="1592580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539E3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56562" y="647776"/>
            <a:ext cx="8278875" cy="1002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252525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77874" y="1926463"/>
            <a:ext cx="10636250" cy="36588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rgbClr val="40404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2/6/2024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2851785" cy="6858000"/>
            <a:chOff x="0" y="0"/>
            <a:chExt cx="2851785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2851404" cy="6857998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182880" cy="6858000"/>
            </a:xfrm>
            <a:custGeom>
              <a:avLst/>
              <a:gdLst/>
              <a:ahLst/>
              <a:cxnLst/>
              <a:rect l="l" t="t" r="r" b="b"/>
              <a:pathLst>
                <a:path w="182880" h="6858000">
                  <a:moveTo>
                    <a:pt x="18288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82880" y="685800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539E39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5" name="object 5"/>
          <p:cNvSpPr/>
          <p:nvPr/>
        </p:nvSpPr>
        <p:spPr>
          <a:xfrm>
            <a:off x="0" y="4323588"/>
            <a:ext cx="1743075" cy="779145"/>
          </a:xfrm>
          <a:custGeom>
            <a:avLst/>
            <a:gdLst/>
            <a:ahLst/>
            <a:cxnLst/>
            <a:rect l="l" t="t" r="r" b="b"/>
            <a:pathLst>
              <a:path w="1743075" h="779145">
                <a:moveTo>
                  <a:pt x="1346200" y="0"/>
                </a:moveTo>
                <a:lnTo>
                  <a:pt x="0" y="0"/>
                </a:lnTo>
                <a:lnTo>
                  <a:pt x="0" y="778763"/>
                </a:lnTo>
                <a:lnTo>
                  <a:pt x="1346200" y="778763"/>
                </a:lnTo>
                <a:lnTo>
                  <a:pt x="1355891" y="777956"/>
                </a:lnTo>
                <a:lnTo>
                  <a:pt x="1363821" y="775827"/>
                </a:lnTo>
                <a:lnTo>
                  <a:pt x="1369988" y="772816"/>
                </a:lnTo>
                <a:lnTo>
                  <a:pt x="1374394" y="769366"/>
                </a:lnTo>
                <a:lnTo>
                  <a:pt x="1374394" y="764667"/>
                </a:lnTo>
                <a:lnTo>
                  <a:pt x="1379093" y="764667"/>
                </a:lnTo>
                <a:lnTo>
                  <a:pt x="1735582" y="408178"/>
                </a:lnTo>
                <a:lnTo>
                  <a:pt x="1740868" y="399587"/>
                </a:lnTo>
                <a:lnTo>
                  <a:pt x="1742630" y="388794"/>
                </a:lnTo>
                <a:lnTo>
                  <a:pt x="1740868" y="377120"/>
                </a:lnTo>
                <a:lnTo>
                  <a:pt x="1735582" y="365887"/>
                </a:lnTo>
                <a:lnTo>
                  <a:pt x="1379093" y="14097"/>
                </a:lnTo>
                <a:lnTo>
                  <a:pt x="1379093" y="9398"/>
                </a:lnTo>
                <a:lnTo>
                  <a:pt x="1374394" y="9398"/>
                </a:lnTo>
                <a:lnTo>
                  <a:pt x="1369988" y="5947"/>
                </a:lnTo>
                <a:lnTo>
                  <a:pt x="1363821" y="2936"/>
                </a:lnTo>
                <a:lnTo>
                  <a:pt x="1355891" y="807"/>
                </a:lnTo>
                <a:lnTo>
                  <a:pt x="1346200" y="0"/>
                </a:lnTo>
                <a:close/>
              </a:path>
            </a:pathLst>
          </a:custGeom>
          <a:solidFill>
            <a:srgbClr val="539E3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2668270" y="3058795"/>
            <a:ext cx="8663940" cy="25058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5400" spc="-395" dirty="0">
                <a:solidFill>
                  <a:srgbClr val="252525"/>
                </a:solidFill>
                <a:latin typeface="Verdana"/>
                <a:cs typeface="Verdana"/>
              </a:rPr>
              <a:t>202</a:t>
            </a:r>
            <a:r>
              <a:rPr lang="en-AU" sz="5400" spc="-395" dirty="0">
                <a:solidFill>
                  <a:srgbClr val="252525"/>
                </a:solidFill>
                <a:latin typeface="Verdana"/>
                <a:cs typeface="Verdana"/>
              </a:rPr>
              <a:t>4 Tweed Ospreys</a:t>
            </a:r>
            <a:r>
              <a:rPr sz="5400" spc="-114" dirty="0">
                <a:solidFill>
                  <a:srgbClr val="252525"/>
                </a:solidFill>
                <a:latin typeface="Verdana"/>
                <a:cs typeface="Verdana"/>
              </a:rPr>
              <a:t>  </a:t>
            </a:r>
            <a:r>
              <a:rPr lang="en-AU" sz="5400" spc="-114" dirty="0">
                <a:solidFill>
                  <a:srgbClr val="252525"/>
                </a:solidFill>
                <a:latin typeface="Verdana"/>
                <a:cs typeface="Verdana"/>
              </a:rPr>
              <a:t>   </a:t>
            </a:r>
            <a:r>
              <a:rPr lang="en-AU" sz="5400" spc="35" dirty="0">
                <a:solidFill>
                  <a:srgbClr val="252525"/>
                </a:solidFill>
                <a:latin typeface="Verdana"/>
                <a:cs typeface="Verdana"/>
              </a:rPr>
              <a:t>Max Morris 7’s</a:t>
            </a:r>
            <a:r>
              <a:rPr sz="5400" spc="-385" dirty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5400" spc="-290" dirty="0">
                <a:solidFill>
                  <a:srgbClr val="252525"/>
                </a:solidFill>
                <a:latin typeface="Verdana"/>
                <a:cs typeface="Verdana"/>
              </a:rPr>
              <a:t>Infor</a:t>
            </a:r>
            <a:r>
              <a:rPr sz="5400" spc="-585" dirty="0">
                <a:solidFill>
                  <a:srgbClr val="252525"/>
                </a:solidFill>
                <a:latin typeface="Verdana"/>
                <a:cs typeface="Verdana"/>
              </a:rPr>
              <a:t>m</a:t>
            </a:r>
            <a:r>
              <a:rPr sz="5400" spc="-30" dirty="0">
                <a:solidFill>
                  <a:srgbClr val="252525"/>
                </a:solidFill>
                <a:latin typeface="Verdana"/>
                <a:cs typeface="Verdana"/>
              </a:rPr>
              <a:t>ation</a:t>
            </a:r>
            <a:r>
              <a:rPr sz="5400" spc="-425" dirty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5400" spc="145" dirty="0">
                <a:solidFill>
                  <a:srgbClr val="252525"/>
                </a:solidFill>
                <a:latin typeface="Verdana"/>
                <a:cs typeface="Verdana"/>
              </a:rPr>
              <a:t>Pack</a:t>
            </a:r>
            <a:endParaRPr sz="5400" dirty="0">
              <a:latin typeface="Verdana"/>
              <a:cs typeface="Verdana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4735957-D9DC-DA53-0638-8EB6535769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7682" y="228600"/>
            <a:ext cx="2442485" cy="2438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943FB0A-0F6B-73FC-F760-CAB5A7BFDD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3075" y="30458"/>
            <a:ext cx="2666873" cy="274504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0" y="533400"/>
            <a:ext cx="8745220" cy="149079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27710">
              <a:lnSpc>
                <a:spcPct val="100000"/>
              </a:lnSpc>
              <a:spcBef>
                <a:spcPts val="105"/>
              </a:spcBef>
            </a:pPr>
            <a:r>
              <a:rPr spc="-235" dirty="0"/>
              <a:t>202</a:t>
            </a:r>
            <a:r>
              <a:rPr lang="en-AU" spc="-235" dirty="0"/>
              <a:t>4</a:t>
            </a:r>
            <a:r>
              <a:rPr spc="-254" dirty="0"/>
              <a:t> </a:t>
            </a:r>
            <a:r>
              <a:rPr spc="-130" dirty="0"/>
              <a:t>T</a:t>
            </a:r>
            <a:r>
              <a:rPr lang="en-AU" spc="-130" dirty="0"/>
              <a:t>weed Ospreys</a:t>
            </a:r>
            <a:r>
              <a:rPr spc="-250" dirty="0"/>
              <a:t> </a:t>
            </a:r>
            <a:r>
              <a:rPr lang="en-AU" spc="-250" dirty="0"/>
              <a:t>Max Morris 7’s      </a:t>
            </a:r>
            <a:r>
              <a:rPr spc="-254" dirty="0"/>
              <a:t> </a:t>
            </a:r>
            <a:r>
              <a:rPr spc="-170" dirty="0"/>
              <a:t>Info</a:t>
            </a:r>
            <a:r>
              <a:rPr spc="-254" dirty="0"/>
              <a:t> </a:t>
            </a:r>
            <a:r>
              <a:rPr spc="85" dirty="0"/>
              <a:t>Pack</a:t>
            </a:r>
          </a:p>
          <a:p>
            <a:pPr marL="727710">
              <a:lnSpc>
                <a:spcPct val="100000"/>
              </a:lnSpc>
              <a:spcBef>
                <a:spcPts val="5"/>
              </a:spcBef>
            </a:pPr>
            <a:r>
              <a:rPr b="1" spc="170" dirty="0">
                <a:latin typeface="Tahoma"/>
                <a:cs typeface="Tahoma"/>
              </a:rPr>
              <a:t>Code</a:t>
            </a:r>
            <a:r>
              <a:rPr b="1" spc="-70" dirty="0">
                <a:latin typeface="Tahoma"/>
                <a:cs typeface="Tahoma"/>
              </a:rPr>
              <a:t> </a:t>
            </a:r>
            <a:r>
              <a:rPr b="1" spc="-130" dirty="0">
                <a:latin typeface="Tahoma"/>
                <a:cs typeface="Tahoma"/>
              </a:rPr>
              <a:t>of</a:t>
            </a:r>
            <a:r>
              <a:rPr b="1" spc="-70" dirty="0">
                <a:latin typeface="Tahoma"/>
                <a:cs typeface="Tahoma"/>
              </a:rPr>
              <a:t> </a:t>
            </a:r>
            <a:r>
              <a:rPr b="1" spc="40" dirty="0">
                <a:latin typeface="Tahoma"/>
                <a:cs typeface="Tahoma"/>
              </a:rPr>
              <a:t>Conduct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05000" y="2209800"/>
            <a:ext cx="10006838" cy="420172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5100"/>
              </a:lnSpc>
              <a:spcBef>
                <a:spcPts val="985"/>
              </a:spcBef>
              <a:buClr>
                <a:srgbClr val="539E39"/>
              </a:buClr>
              <a:buFont typeface="Wingdings"/>
              <a:buChar char=""/>
              <a:tabLst>
                <a:tab pos="355600" algn="l"/>
              </a:tabLst>
            </a:pPr>
            <a:r>
              <a:rPr lang="en-US" sz="1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Any member of the Club Tweed who representing the club in any competition or tournament at Local, District, participating in a Premier League, Premier 7’s, Max Morris 7’s, State Pennants, District, State, National or International level, must comply with the provisions of the Conditions of Play and By-Laws of the Controlling Body, and the laws of the Sport of Bowls and must conduct themselves in a spirit of fair play and good sportsmanship</a:t>
            </a:r>
          </a:p>
          <a:p>
            <a:pPr marL="355600" marR="5080" indent="-342900" algn="just">
              <a:lnSpc>
                <a:spcPct val="105100"/>
              </a:lnSpc>
              <a:spcBef>
                <a:spcPts val="985"/>
              </a:spcBef>
              <a:buClr>
                <a:srgbClr val="539E39"/>
              </a:buClr>
              <a:buFont typeface="Wingdings"/>
              <a:buChar char=""/>
              <a:tabLst>
                <a:tab pos="355600" algn="l"/>
              </a:tabLst>
            </a:pPr>
            <a:r>
              <a:rPr lang="en-US" sz="1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Any</a:t>
            </a:r>
            <a:r>
              <a:rPr lang="en-US" sz="1700" spc="-9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member</a:t>
            </a:r>
            <a:r>
              <a:rPr lang="en-US" sz="1700" spc="-85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who</a:t>
            </a:r>
            <a:r>
              <a:rPr lang="en-US" sz="1700" spc="-9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represents</a:t>
            </a:r>
            <a:r>
              <a:rPr lang="en-US" sz="1700" spc="-9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or</a:t>
            </a:r>
            <a:r>
              <a:rPr lang="en-US" sz="1700" spc="-85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participates</a:t>
            </a:r>
            <a:r>
              <a:rPr lang="en-US" sz="1700" spc="-9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in</a:t>
            </a:r>
            <a:r>
              <a:rPr lang="en-US" sz="1700" spc="-85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or</a:t>
            </a:r>
            <a:r>
              <a:rPr lang="en-US" sz="1700" spc="-9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attends</a:t>
            </a:r>
            <a:r>
              <a:rPr lang="en-US" sz="1700" spc="-8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r>
              <a:rPr lang="en-US" sz="1700" spc="-85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Bowls</a:t>
            </a:r>
            <a:r>
              <a:rPr lang="en-US" sz="1700" spc="-85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event</a:t>
            </a:r>
            <a:r>
              <a:rPr lang="en-US" sz="1700" spc="-85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as</a:t>
            </a:r>
            <a:r>
              <a:rPr lang="en-US" sz="1700" spc="-85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r>
              <a:rPr lang="en-US" sz="1700" spc="-85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spectator must not engage in conduct which is violent, aggressive, inappropriate, or prejudicial to the interests of the Club.</a:t>
            </a:r>
            <a:r>
              <a:rPr lang="en-US" sz="1700" spc="-5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Please note:</a:t>
            </a:r>
            <a:r>
              <a:rPr lang="en-US" sz="1700" spc="-5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Inappropriate behaviour can include unbecoming conduct</a:t>
            </a:r>
            <a:r>
              <a:rPr lang="en-US" sz="1700" spc="-5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inside</a:t>
            </a:r>
            <a:r>
              <a:rPr lang="en-US" sz="1700" spc="-5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or</a:t>
            </a:r>
            <a:r>
              <a:rPr lang="en-US" sz="1700" spc="-5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outside</a:t>
            </a:r>
            <a:r>
              <a:rPr lang="en-US" sz="1700" spc="-5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Club</a:t>
            </a:r>
            <a:r>
              <a:rPr lang="en-US" sz="1700" spc="-85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Tweed</a:t>
            </a:r>
            <a:r>
              <a:rPr lang="en-US" sz="1700" spc="-5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or</a:t>
            </a:r>
            <a:r>
              <a:rPr lang="en-US" sz="1700" spc="-5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through</a:t>
            </a:r>
            <a:r>
              <a:rPr lang="en-US" sz="1700" spc="-5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all</a:t>
            </a:r>
            <a:r>
              <a:rPr lang="en-US" sz="1700" spc="-5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forms</a:t>
            </a:r>
            <a:r>
              <a:rPr lang="en-US" sz="1700" spc="-5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of</a:t>
            </a:r>
            <a:r>
              <a:rPr lang="en-US" sz="1700" spc="-6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social</a:t>
            </a:r>
            <a:r>
              <a:rPr lang="en-US" sz="1700" spc="-5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media.</a:t>
            </a:r>
            <a:endParaRPr lang="en-AU" sz="17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55600" marR="215900" indent="-342900">
              <a:lnSpc>
                <a:spcPct val="105100"/>
              </a:lnSpc>
              <a:spcBef>
                <a:spcPts val="1005"/>
              </a:spcBef>
              <a:buClr>
                <a:srgbClr val="539E39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lang="en-US" sz="1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Any</a:t>
            </a:r>
            <a:r>
              <a:rPr lang="en-US" sz="1700" spc="-9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member</a:t>
            </a:r>
            <a:r>
              <a:rPr lang="en-US" sz="1700" spc="-85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who</a:t>
            </a:r>
            <a:r>
              <a:rPr lang="en-US" sz="1700" spc="-9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has</a:t>
            </a:r>
            <a:r>
              <a:rPr lang="en-US" sz="1700" spc="-9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indicated</a:t>
            </a:r>
            <a:r>
              <a:rPr lang="en-US" sz="1700" spc="-85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their</a:t>
            </a:r>
            <a:r>
              <a:rPr lang="en-US" sz="1700" spc="-9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availability</a:t>
            </a:r>
            <a:r>
              <a:rPr lang="en-US" sz="1700" spc="-85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to</a:t>
            </a:r>
            <a:r>
              <a:rPr lang="en-US" sz="1700" spc="-9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represent</a:t>
            </a:r>
            <a:r>
              <a:rPr lang="en-US" sz="1700" spc="-85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en-US" sz="1700" spc="-9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Club</a:t>
            </a:r>
            <a:r>
              <a:rPr lang="en-US" sz="1700" spc="-85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in</a:t>
            </a:r>
            <a:r>
              <a:rPr lang="en-US" sz="1700" spc="-9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any</a:t>
            </a:r>
            <a:r>
              <a:rPr lang="en-US" sz="1700" spc="-85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Competition </a:t>
            </a:r>
            <a:r>
              <a:rPr lang="en-US" sz="1700" spc="-1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or</a:t>
            </a:r>
            <a:r>
              <a:rPr lang="en-US" sz="1700" spc="-8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spc="-1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Tournament</a:t>
            </a:r>
            <a:r>
              <a:rPr lang="en-US" sz="1700" spc="-75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spc="-1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must</a:t>
            </a:r>
            <a:r>
              <a:rPr lang="en-US" sz="1700" spc="-55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spc="-1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play</a:t>
            </a:r>
            <a:r>
              <a:rPr lang="en-US" sz="1700" spc="-8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spc="-1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in</a:t>
            </a:r>
            <a:r>
              <a:rPr lang="en-US" sz="1700" spc="-55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spc="-1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en-US" sz="1700" spc="-6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spc="-1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position(s)</a:t>
            </a:r>
            <a:r>
              <a:rPr lang="en-US" sz="1700" spc="-6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spc="-1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en-US" sz="1700" spc="-6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spc="-1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team(s)</a:t>
            </a:r>
            <a:r>
              <a:rPr lang="en-US" sz="1700" spc="-6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spc="-1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as</a:t>
            </a:r>
            <a:r>
              <a:rPr lang="en-US" sz="1700" spc="-6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spc="-1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selected</a:t>
            </a:r>
            <a:r>
              <a:rPr lang="en-US" sz="1700" spc="-6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spc="-1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from</a:t>
            </a:r>
            <a:r>
              <a:rPr lang="en-US" sz="1700" spc="-8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spc="-1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week</a:t>
            </a:r>
            <a:r>
              <a:rPr lang="en-US" sz="1700" spc="-55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spc="-1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to</a:t>
            </a:r>
            <a:r>
              <a:rPr lang="en-US" sz="1700" spc="-8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spc="-1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week</a:t>
            </a:r>
            <a:r>
              <a:rPr lang="en-US" sz="1700" spc="-55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spc="-1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by </a:t>
            </a:r>
            <a:r>
              <a:rPr lang="en-US" sz="1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the Club’s selectors.</a:t>
            </a:r>
            <a:endParaRPr lang="en-AU" sz="17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55600" marR="215900" indent="-342900">
              <a:lnSpc>
                <a:spcPct val="105100"/>
              </a:lnSpc>
              <a:spcBef>
                <a:spcPts val="1005"/>
              </a:spcBef>
              <a:buClr>
                <a:srgbClr val="539E39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endParaRPr lang="en-US" sz="15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228600"/>
            <a:ext cx="8278875" cy="149079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27710">
              <a:lnSpc>
                <a:spcPct val="100000"/>
              </a:lnSpc>
              <a:spcBef>
                <a:spcPts val="105"/>
              </a:spcBef>
            </a:pPr>
            <a:r>
              <a:rPr spc="-235" dirty="0"/>
              <a:t>202</a:t>
            </a:r>
            <a:r>
              <a:rPr lang="en-AU" spc="-235" dirty="0"/>
              <a:t>4 Tweed Ospreys</a:t>
            </a:r>
            <a:r>
              <a:rPr spc="-250" dirty="0"/>
              <a:t> </a:t>
            </a:r>
            <a:r>
              <a:rPr lang="en-AU" spc="-250" dirty="0"/>
              <a:t>Max Morris ‘s</a:t>
            </a:r>
            <a:r>
              <a:rPr spc="-254" dirty="0"/>
              <a:t> </a:t>
            </a:r>
            <a:r>
              <a:rPr spc="-170" dirty="0"/>
              <a:t>Info</a:t>
            </a:r>
            <a:r>
              <a:rPr spc="-254" dirty="0"/>
              <a:t> </a:t>
            </a:r>
            <a:r>
              <a:rPr spc="85" dirty="0"/>
              <a:t>Pack</a:t>
            </a:r>
          </a:p>
          <a:p>
            <a:pPr marL="727710">
              <a:lnSpc>
                <a:spcPct val="100000"/>
              </a:lnSpc>
              <a:spcBef>
                <a:spcPts val="5"/>
              </a:spcBef>
            </a:pPr>
            <a:r>
              <a:rPr b="1" spc="170" dirty="0">
                <a:latin typeface="Tahoma"/>
                <a:cs typeface="Tahoma"/>
              </a:rPr>
              <a:t>Code</a:t>
            </a:r>
            <a:r>
              <a:rPr b="1" spc="-70" dirty="0">
                <a:latin typeface="Tahoma"/>
                <a:cs typeface="Tahoma"/>
              </a:rPr>
              <a:t> </a:t>
            </a:r>
            <a:r>
              <a:rPr b="1" spc="-130" dirty="0">
                <a:latin typeface="Tahoma"/>
                <a:cs typeface="Tahoma"/>
              </a:rPr>
              <a:t>of</a:t>
            </a:r>
            <a:r>
              <a:rPr b="1" spc="-70" dirty="0">
                <a:latin typeface="Tahoma"/>
                <a:cs typeface="Tahoma"/>
              </a:rPr>
              <a:t> </a:t>
            </a:r>
            <a:r>
              <a:rPr b="1" spc="40" dirty="0">
                <a:latin typeface="Tahoma"/>
                <a:cs typeface="Tahoma"/>
              </a:rPr>
              <a:t>Conduct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777874" y="1926463"/>
            <a:ext cx="10636250" cy="59432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45995" indent="-342900" algn="just">
              <a:spcBef>
                <a:spcPts val="105"/>
              </a:spcBef>
              <a:buClr>
                <a:srgbClr val="539E39"/>
              </a:buClr>
              <a:buFont typeface="Wingdings"/>
              <a:buChar char=""/>
              <a:tabLst>
                <a:tab pos="2245360" algn="l"/>
                <a:tab pos="2245995" algn="l"/>
              </a:tabLst>
            </a:pP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Any</a:t>
            </a:r>
            <a:r>
              <a:rPr lang="en-US" spc="-9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member</a:t>
            </a:r>
            <a:r>
              <a:rPr lang="en-US" spc="-85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who</a:t>
            </a:r>
            <a:r>
              <a:rPr lang="en-US" spc="-9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so</a:t>
            </a:r>
            <a:r>
              <a:rPr lang="en-US" spc="-9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indicates</a:t>
            </a:r>
            <a:r>
              <a:rPr lang="en-US" spc="-85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their</a:t>
            </a:r>
            <a:r>
              <a:rPr lang="en-US" spc="-9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availability</a:t>
            </a:r>
            <a:r>
              <a:rPr lang="en-US" spc="-85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but</a:t>
            </a:r>
            <a:r>
              <a:rPr lang="en-US" spc="-9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who</a:t>
            </a:r>
            <a:r>
              <a:rPr lang="en-US" spc="-85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indicates</a:t>
            </a:r>
            <a:r>
              <a:rPr lang="en-US" spc="-9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their</a:t>
            </a:r>
            <a:r>
              <a:rPr lang="en-US" spc="-85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unavailability</a:t>
            </a:r>
            <a:r>
              <a:rPr lang="en-US" spc="-9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for any</a:t>
            </a:r>
            <a:r>
              <a:rPr lang="en-US" spc="-1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round(s) of that event must provide the reason(s) therefore to the Bowls Manager</a:t>
            </a:r>
            <a:endParaRPr lang="en-US" sz="800" dirty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903095" algn="just">
              <a:spcBef>
                <a:spcPts val="105"/>
              </a:spcBef>
              <a:buClr>
                <a:srgbClr val="539E39"/>
              </a:buClr>
              <a:tabLst>
                <a:tab pos="2245360" algn="l"/>
                <a:tab pos="2245995" algn="l"/>
              </a:tabLst>
            </a:pPr>
            <a:endParaRPr lang="en-AU" dirty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45995" indent="-342900" algn="just">
              <a:spcBef>
                <a:spcPts val="105"/>
              </a:spcBef>
              <a:buClr>
                <a:srgbClr val="539E39"/>
              </a:buClr>
              <a:buFont typeface="Wingdings"/>
              <a:buChar char=""/>
              <a:tabLst>
                <a:tab pos="2245360" algn="l"/>
                <a:tab pos="2245995" algn="l"/>
              </a:tabLst>
            </a:pP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Any</a:t>
            </a:r>
            <a:r>
              <a:rPr lang="en-US" spc="-9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member</a:t>
            </a:r>
            <a:r>
              <a:rPr lang="en-US" spc="-85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who</a:t>
            </a:r>
            <a:r>
              <a:rPr lang="en-US" spc="-9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is</a:t>
            </a:r>
            <a:r>
              <a:rPr lang="en-US" spc="-9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selected</a:t>
            </a:r>
            <a:r>
              <a:rPr lang="en-US" spc="-8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to</a:t>
            </a:r>
            <a:r>
              <a:rPr lang="en-US" spc="-75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represent</a:t>
            </a:r>
            <a:r>
              <a:rPr lang="en-US" spc="-8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en-US" spc="-8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Club</a:t>
            </a:r>
            <a:r>
              <a:rPr lang="en-US" spc="-8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in</a:t>
            </a:r>
            <a:r>
              <a:rPr lang="en-US" spc="-8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any</a:t>
            </a:r>
            <a:r>
              <a:rPr lang="en-US" spc="-9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competition</a:t>
            </a:r>
            <a:r>
              <a:rPr lang="en-US" spc="-75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or</a:t>
            </a:r>
            <a:r>
              <a:rPr lang="en-US" spc="-8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tournament</a:t>
            </a:r>
            <a:r>
              <a:rPr lang="en-US" spc="-8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but who</a:t>
            </a:r>
            <a:r>
              <a:rPr lang="en-US" spc="-2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withdraws from their selected team must provide the reason(s) therefore to the Bowls Manager</a:t>
            </a:r>
            <a:endParaRPr lang="en-US" sz="800" dirty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903095" algn="just">
              <a:spcBef>
                <a:spcPts val="105"/>
              </a:spcBef>
              <a:buClr>
                <a:srgbClr val="539E39"/>
              </a:buClr>
              <a:tabLst>
                <a:tab pos="2245360" algn="l"/>
                <a:tab pos="2245995" algn="l"/>
              </a:tabLst>
            </a:pPr>
            <a:endParaRPr lang="en-US" dirty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45995" indent="-342900" algn="just">
              <a:spcBef>
                <a:spcPts val="105"/>
              </a:spcBef>
              <a:buClr>
                <a:srgbClr val="539E39"/>
              </a:buClr>
              <a:buFont typeface="Wingdings"/>
              <a:buChar char=""/>
              <a:tabLst>
                <a:tab pos="2245360" algn="l"/>
                <a:tab pos="2245995" algn="l"/>
              </a:tabLst>
            </a:pP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Should the Bowls Manager determine that the reason(s) provided by any member for their unavailability</a:t>
            </a:r>
            <a:r>
              <a:rPr lang="en-US" spc="-25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for or their</a:t>
            </a:r>
            <a:r>
              <a:rPr lang="en-US" spc="-25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withdrawal from any</a:t>
            </a:r>
            <a:r>
              <a:rPr lang="en-US" spc="-25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representative fixture is or are unacceptable</a:t>
            </a:r>
            <a:r>
              <a:rPr lang="en-US" spc="-2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that</a:t>
            </a:r>
            <a:r>
              <a:rPr lang="en-US" spc="-2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member</a:t>
            </a:r>
            <a:r>
              <a:rPr lang="en-US" spc="-45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will</a:t>
            </a:r>
            <a:r>
              <a:rPr lang="en-US" spc="-2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be</a:t>
            </a:r>
            <a:r>
              <a:rPr lang="en-US" spc="-2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ineligible</a:t>
            </a:r>
            <a:r>
              <a:rPr lang="en-US" spc="-2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for</a:t>
            </a:r>
            <a:r>
              <a:rPr lang="en-US" spc="-2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selection</a:t>
            </a:r>
            <a:r>
              <a:rPr lang="en-US" spc="-2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in</a:t>
            </a:r>
            <a:r>
              <a:rPr lang="en-US" spc="-2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any</a:t>
            </a:r>
            <a:r>
              <a:rPr lang="en-US" spc="-45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team</a:t>
            </a:r>
            <a:r>
              <a:rPr lang="en-US" spc="-2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representing the</a:t>
            </a:r>
            <a:r>
              <a:rPr lang="en-US" spc="-7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Club</a:t>
            </a:r>
            <a:r>
              <a:rPr lang="en-US" spc="-7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for</a:t>
            </a:r>
            <a:r>
              <a:rPr lang="en-US" spc="-7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en-US" spc="-7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following</a:t>
            </a:r>
            <a:r>
              <a:rPr lang="en-US" spc="-7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two</a:t>
            </a:r>
            <a:r>
              <a:rPr lang="en-US" spc="-7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(2)</a:t>
            </a:r>
            <a:r>
              <a:rPr lang="en-US" spc="-7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events</a:t>
            </a:r>
            <a:r>
              <a:rPr lang="en-US" spc="-7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or</a:t>
            </a:r>
            <a:r>
              <a:rPr lang="en-US" spc="-7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rounds</a:t>
            </a:r>
            <a:r>
              <a:rPr lang="en-US" spc="-7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of</a:t>
            </a:r>
            <a:r>
              <a:rPr lang="en-US" spc="-8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representative</a:t>
            </a:r>
            <a:r>
              <a:rPr lang="en-US" spc="-7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competition</a:t>
            </a:r>
            <a:r>
              <a:rPr lang="en-US" spc="-7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either</a:t>
            </a:r>
            <a:r>
              <a:rPr lang="en-US" spc="-7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in that season or the following season</a:t>
            </a:r>
            <a:endParaRPr lang="en-US" sz="800" dirty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45995" indent="-342900" algn="just">
              <a:spcBef>
                <a:spcPts val="105"/>
              </a:spcBef>
              <a:buClr>
                <a:srgbClr val="539E39"/>
              </a:buClr>
              <a:buFont typeface="Wingdings"/>
              <a:buChar char=""/>
              <a:tabLst>
                <a:tab pos="2245360" algn="l"/>
                <a:tab pos="2245995" algn="l"/>
              </a:tabLst>
            </a:pPr>
            <a:endParaRPr lang="en-US" dirty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45995" indent="-342900" algn="just">
              <a:spcBef>
                <a:spcPts val="105"/>
              </a:spcBef>
              <a:buClr>
                <a:srgbClr val="539E39"/>
              </a:buClr>
              <a:buFont typeface="Wingdings"/>
              <a:buChar char=""/>
              <a:tabLst>
                <a:tab pos="2245360" algn="l"/>
                <a:tab pos="2245995" algn="l"/>
              </a:tabLst>
            </a:pP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Any member who is dissatisfied with a decision of the Bowls Manager in relation to ineligibility</a:t>
            </a:r>
            <a:r>
              <a:rPr lang="en-US" spc="-3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may</a:t>
            </a:r>
            <a:r>
              <a:rPr lang="en-US" spc="-3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appeal</a:t>
            </a:r>
            <a:r>
              <a:rPr lang="en-US" spc="-5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in</a:t>
            </a:r>
            <a:r>
              <a:rPr lang="en-US" spc="-3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writing</a:t>
            </a:r>
            <a:r>
              <a:rPr lang="en-US" spc="-5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to</a:t>
            </a:r>
            <a:r>
              <a:rPr lang="en-US" spc="-5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en-US" spc="-5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Club</a:t>
            </a:r>
            <a:r>
              <a:rPr lang="en-US" spc="-5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Tweed</a:t>
            </a:r>
            <a:r>
              <a:rPr lang="en-US" spc="-5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Bowls</a:t>
            </a:r>
            <a:r>
              <a:rPr lang="en-US" spc="-5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Committee</a:t>
            </a:r>
            <a:endParaRPr lang="en-AU" dirty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45995" indent="-342900">
              <a:spcBef>
                <a:spcPts val="105"/>
              </a:spcBef>
              <a:buClr>
                <a:srgbClr val="539E39"/>
              </a:buClr>
              <a:buFont typeface="Wingdings"/>
              <a:buChar char=""/>
              <a:tabLst>
                <a:tab pos="2245360" algn="l"/>
                <a:tab pos="2245995" algn="l"/>
              </a:tabLst>
            </a:pPr>
            <a:endParaRPr lang="en-US" sz="1800" dirty="0">
              <a:solidFill>
                <a:srgbClr val="000339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45995" indent="-342900">
              <a:spcBef>
                <a:spcPts val="105"/>
              </a:spcBef>
              <a:buClr>
                <a:srgbClr val="539E39"/>
              </a:buClr>
              <a:buFont typeface="Wingdings"/>
              <a:buChar char=""/>
              <a:tabLst>
                <a:tab pos="2245360" algn="l"/>
                <a:tab pos="2245995" algn="l"/>
              </a:tabLst>
            </a:pPr>
            <a:endParaRPr lang="en-US" sz="1800" dirty="0">
              <a:solidFill>
                <a:srgbClr val="000339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45995" indent="-342900">
              <a:spcBef>
                <a:spcPts val="105"/>
              </a:spcBef>
              <a:buClr>
                <a:srgbClr val="539E39"/>
              </a:buClr>
              <a:buFont typeface="Wingdings"/>
              <a:buChar char=""/>
              <a:tabLst>
                <a:tab pos="2245360" algn="l"/>
                <a:tab pos="2245995" algn="l"/>
              </a:tabLst>
            </a:pPr>
            <a:endParaRPr lang="en-AU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45995" indent="-342900">
              <a:lnSpc>
                <a:spcPct val="100000"/>
              </a:lnSpc>
              <a:spcBef>
                <a:spcPts val="105"/>
              </a:spcBef>
              <a:buClr>
                <a:srgbClr val="539E39"/>
              </a:buClr>
              <a:buFont typeface="Wingdings"/>
              <a:buChar char=""/>
              <a:tabLst>
                <a:tab pos="2245360" algn="l"/>
                <a:tab pos="2245995" algn="l"/>
              </a:tabLst>
            </a:pPr>
            <a:endParaRPr lang="en-AU" spc="-5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1200" y="457200"/>
            <a:ext cx="8787638" cy="149079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27710">
              <a:lnSpc>
                <a:spcPct val="100000"/>
              </a:lnSpc>
              <a:spcBef>
                <a:spcPts val="105"/>
              </a:spcBef>
            </a:pPr>
            <a:r>
              <a:rPr spc="-235" dirty="0"/>
              <a:t>20</a:t>
            </a:r>
            <a:r>
              <a:rPr lang="en-AU" spc="-235" dirty="0"/>
              <a:t>24</a:t>
            </a:r>
            <a:r>
              <a:rPr spc="-254" dirty="0"/>
              <a:t> </a:t>
            </a:r>
            <a:r>
              <a:rPr spc="-130" dirty="0"/>
              <a:t>T</a:t>
            </a:r>
            <a:r>
              <a:rPr lang="en-AU" spc="-130" dirty="0"/>
              <a:t>weed Ospreys</a:t>
            </a:r>
            <a:r>
              <a:rPr spc="-250" dirty="0"/>
              <a:t> </a:t>
            </a:r>
            <a:r>
              <a:rPr lang="en-AU" spc="-250" dirty="0"/>
              <a:t>Max Morris 7’s       </a:t>
            </a:r>
            <a:r>
              <a:rPr spc="-254" dirty="0"/>
              <a:t> </a:t>
            </a:r>
            <a:r>
              <a:rPr spc="-170" dirty="0"/>
              <a:t>Info</a:t>
            </a:r>
            <a:r>
              <a:rPr spc="-254" dirty="0"/>
              <a:t> </a:t>
            </a:r>
            <a:r>
              <a:rPr spc="85" dirty="0"/>
              <a:t>Pack</a:t>
            </a:r>
          </a:p>
          <a:p>
            <a:pPr marL="727710">
              <a:lnSpc>
                <a:spcPct val="100000"/>
              </a:lnSpc>
              <a:spcBef>
                <a:spcPts val="5"/>
              </a:spcBef>
            </a:pPr>
            <a:r>
              <a:rPr b="1" spc="-175" dirty="0">
                <a:latin typeface="Tahoma"/>
                <a:cs typeface="Tahoma"/>
              </a:rPr>
              <a:t>Positions</a:t>
            </a:r>
            <a:r>
              <a:rPr b="1" spc="-55" dirty="0">
                <a:latin typeface="Tahoma"/>
                <a:cs typeface="Tahoma"/>
              </a:rPr>
              <a:t> </a:t>
            </a:r>
            <a:r>
              <a:rPr b="1" spc="50" dirty="0">
                <a:latin typeface="Tahoma"/>
                <a:cs typeface="Tahoma"/>
              </a:rPr>
              <a:t>and</a:t>
            </a:r>
            <a:r>
              <a:rPr b="1" spc="-50" dirty="0">
                <a:latin typeface="Tahoma"/>
                <a:cs typeface="Tahoma"/>
              </a:rPr>
              <a:t> </a:t>
            </a:r>
            <a:r>
              <a:rPr b="1" spc="-185" dirty="0">
                <a:latin typeface="Tahoma"/>
                <a:cs typeface="Tahoma"/>
              </a:rPr>
              <a:t>their</a:t>
            </a:r>
            <a:r>
              <a:rPr b="1" spc="-45" dirty="0">
                <a:latin typeface="Tahoma"/>
                <a:cs typeface="Tahoma"/>
              </a:rPr>
              <a:t> </a:t>
            </a:r>
            <a:r>
              <a:rPr b="1" spc="-85" dirty="0">
                <a:latin typeface="Tahoma"/>
                <a:cs typeface="Tahoma"/>
              </a:rPr>
              <a:t>role</a:t>
            </a:r>
            <a:r>
              <a:rPr b="1" spc="-50" dirty="0">
                <a:latin typeface="Tahoma"/>
                <a:cs typeface="Tahoma"/>
              </a:rPr>
              <a:t> </a:t>
            </a:r>
            <a:r>
              <a:rPr b="1" spc="-35" dirty="0">
                <a:latin typeface="Tahoma"/>
                <a:cs typeface="Tahoma"/>
              </a:rPr>
              <a:t>-</a:t>
            </a:r>
            <a:r>
              <a:rPr b="1" spc="-40" dirty="0">
                <a:latin typeface="Tahoma"/>
                <a:cs typeface="Tahoma"/>
              </a:rPr>
              <a:t> </a:t>
            </a:r>
            <a:r>
              <a:rPr b="1" spc="-185" dirty="0">
                <a:latin typeface="Tahoma"/>
                <a:cs typeface="Tahoma"/>
              </a:rPr>
              <a:t>LEAD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7000" y="2286000"/>
            <a:ext cx="6705600" cy="39831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800" spc="-6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Lays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foundation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for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team’s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success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800" spc="-20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800" spc="-36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m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t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70" dirty="0">
                <a:solidFill>
                  <a:srgbClr val="404040"/>
                </a:solidFill>
                <a:latin typeface="Verdana"/>
                <a:cs typeface="Verdana"/>
              </a:rPr>
              <a:t>c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cs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65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m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fr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m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110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800" spc="-6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Should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pick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true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hand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to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play,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learn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from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roll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5" dirty="0">
                <a:solidFill>
                  <a:srgbClr val="404040"/>
                </a:solidFill>
                <a:latin typeface="Verdana"/>
                <a:cs typeface="Verdana"/>
              </a:rPr>
              <a:t>up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800" spc="-20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Pr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f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r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b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y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65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30" dirty="0">
                <a:solidFill>
                  <a:srgbClr val="404040"/>
                </a:solidFill>
                <a:latin typeface="Verdana"/>
                <a:cs typeface="Verdana"/>
              </a:rPr>
              <a:t>ck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100" dirty="0">
                <a:solidFill>
                  <a:srgbClr val="404040"/>
                </a:solidFill>
                <a:latin typeface="Verdana"/>
                <a:cs typeface="Verdana"/>
              </a:rPr>
              <a:t>de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gr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800" spc="-6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800" spc="75" dirty="0">
                <a:solidFill>
                  <a:srgbClr val="404040"/>
                </a:solidFill>
                <a:latin typeface="Verdana"/>
                <a:cs typeface="Verdana"/>
              </a:rPr>
              <a:t>Job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Verdana"/>
                <a:cs typeface="Verdana"/>
              </a:rPr>
              <a:t>is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to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5" dirty="0">
                <a:solidFill>
                  <a:srgbClr val="404040"/>
                </a:solidFill>
                <a:latin typeface="Verdana"/>
                <a:cs typeface="Verdana"/>
              </a:rPr>
              <a:t>get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two</a:t>
            </a:r>
            <a:r>
              <a:rPr lang="en-AU" sz="1800" spc="-15" dirty="0">
                <a:solidFill>
                  <a:srgbClr val="404040"/>
                </a:solidFill>
                <a:latin typeface="Verdana"/>
                <a:cs typeface="Verdana"/>
              </a:rPr>
              <a:t> or three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bowls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as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close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to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jack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as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AU" sz="1800" spc="-135" dirty="0">
                <a:solidFill>
                  <a:srgbClr val="404040"/>
                </a:solidFill>
                <a:latin typeface="Verdana"/>
                <a:cs typeface="Verdana"/>
              </a:rPr>
              <a:t>	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possible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800" spc="-6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Should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never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run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at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45" dirty="0">
                <a:solidFill>
                  <a:srgbClr val="404040"/>
                </a:solidFill>
                <a:latin typeface="Verdana"/>
                <a:cs typeface="Verdana"/>
              </a:rPr>
              <a:t>an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opposition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bowl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sitting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on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jack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800" spc="-20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800" spc="80" dirty="0">
                <a:solidFill>
                  <a:srgbClr val="404040"/>
                </a:solidFill>
                <a:latin typeface="Verdana"/>
                <a:cs typeface="Verdana"/>
              </a:rPr>
              <a:t>Co</a:t>
            </a:r>
            <a:r>
              <a:rPr sz="1800" spc="70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150" dirty="0">
                <a:solidFill>
                  <a:srgbClr val="404040"/>
                </a:solidFill>
                <a:latin typeface="Verdana"/>
                <a:cs typeface="Verdana"/>
              </a:rPr>
              <a:t>c</a:t>
            </a:r>
            <a:r>
              <a:rPr sz="1800" spc="160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r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w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ro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g</a:t>
            </a:r>
            <a:r>
              <a:rPr sz="1800" spc="-16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0" dirty="0">
                <a:solidFill>
                  <a:srgbClr val="404040"/>
                </a:solidFill>
                <a:latin typeface="Verdana"/>
                <a:cs typeface="Verdana"/>
              </a:rPr>
              <a:t>j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30" dirty="0">
                <a:solidFill>
                  <a:srgbClr val="404040"/>
                </a:solidFill>
                <a:latin typeface="Verdana"/>
                <a:cs typeface="Verdana"/>
              </a:rPr>
              <a:t>ck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95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225" dirty="0">
                <a:solidFill>
                  <a:srgbClr val="404040"/>
                </a:solidFill>
                <a:latin typeface="Verdana"/>
                <a:cs typeface="Verdana"/>
              </a:rPr>
              <a:t>k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p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-20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65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ruc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-24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endParaRPr sz="18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6562" y="647776"/>
            <a:ext cx="8559038" cy="149079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27710">
              <a:lnSpc>
                <a:spcPct val="100000"/>
              </a:lnSpc>
              <a:spcBef>
                <a:spcPts val="105"/>
              </a:spcBef>
            </a:pPr>
            <a:r>
              <a:rPr spc="-235" dirty="0"/>
              <a:t>202</a:t>
            </a:r>
            <a:r>
              <a:rPr lang="en-AU" spc="-235" dirty="0"/>
              <a:t>4</a:t>
            </a:r>
            <a:r>
              <a:rPr spc="-254" dirty="0"/>
              <a:t> </a:t>
            </a:r>
            <a:r>
              <a:rPr spc="-130" dirty="0"/>
              <a:t>T</a:t>
            </a:r>
            <a:r>
              <a:rPr lang="en-AU" spc="-130" dirty="0"/>
              <a:t>weed Ospreys</a:t>
            </a:r>
            <a:r>
              <a:rPr spc="-250" dirty="0"/>
              <a:t> </a:t>
            </a:r>
            <a:r>
              <a:rPr lang="en-AU" spc="-250" dirty="0"/>
              <a:t>Max Morris 7’s    </a:t>
            </a:r>
            <a:r>
              <a:rPr spc="-254" dirty="0"/>
              <a:t> </a:t>
            </a:r>
            <a:r>
              <a:rPr spc="-170" dirty="0"/>
              <a:t>Info</a:t>
            </a:r>
            <a:r>
              <a:rPr spc="-254" dirty="0"/>
              <a:t> </a:t>
            </a:r>
            <a:r>
              <a:rPr spc="85" dirty="0"/>
              <a:t>Pack</a:t>
            </a:r>
          </a:p>
          <a:p>
            <a:pPr marL="727710">
              <a:lnSpc>
                <a:spcPct val="100000"/>
              </a:lnSpc>
              <a:spcBef>
                <a:spcPts val="5"/>
              </a:spcBef>
            </a:pPr>
            <a:r>
              <a:rPr b="1" spc="-175" dirty="0">
                <a:latin typeface="Tahoma"/>
                <a:cs typeface="Tahoma"/>
              </a:rPr>
              <a:t>Positions</a:t>
            </a:r>
            <a:r>
              <a:rPr b="1" spc="-55" dirty="0">
                <a:latin typeface="Tahoma"/>
                <a:cs typeface="Tahoma"/>
              </a:rPr>
              <a:t> </a:t>
            </a:r>
            <a:r>
              <a:rPr b="1" spc="50" dirty="0">
                <a:latin typeface="Tahoma"/>
                <a:cs typeface="Tahoma"/>
              </a:rPr>
              <a:t>and</a:t>
            </a:r>
            <a:r>
              <a:rPr b="1" spc="-50" dirty="0">
                <a:latin typeface="Tahoma"/>
                <a:cs typeface="Tahoma"/>
              </a:rPr>
              <a:t> </a:t>
            </a:r>
            <a:r>
              <a:rPr b="1" spc="-185" dirty="0">
                <a:latin typeface="Tahoma"/>
                <a:cs typeface="Tahoma"/>
              </a:rPr>
              <a:t>their</a:t>
            </a:r>
            <a:r>
              <a:rPr b="1" spc="-50" dirty="0">
                <a:latin typeface="Tahoma"/>
                <a:cs typeface="Tahoma"/>
              </a:rPr>
              <a:t> </a:t>
            </a:r>
            <a:r>
              <a:rPr b="1" spc="-85" dirty="0">
                <a:latin typeface="Tahoma"/>
                <a:cs typeface="Tahoma"/>
              </a:rPr>
              <a:t>role</a:t>
            </a:r>
            <a:r>
              <a:rPr b="1" spc="-50" dirty="0">
                <a:latin typeface="Tahoma"/>
                <a:cs typeface="Tahoma"/>
              </a:rPr>
              <a:t> </a:t>
            </a:r>
            <a:r>
              <a:rPr b="1" spc="-35" dirty="0">
                <a:latin typeface="Tahoma"/>
                <a:cs typeface="Tahoma"/>
              </a:rPr>
              <a:t>- </a:t>
            </a:r>
            <a:r>
              <a:rPr b="1" spc="-65" dirty="0">
                <a:latin typeface="Tahoma"/>
                <a:cs typeface="Tahoma"/>
              </a:rPr>
              <a:t>SECOND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7000" y="2438400"/>
            <a:ext cx="7634605" cy="42498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lang="en-US" sz="1800" spc="-20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lang="en-US" sz="1800" spc="-114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lang="en-US" sz="1800" spc="-12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lang="en-US" sz="1800" spc="-35" dirty="0">
                <a:solidFill>
                  <a:srgbClr val="404040"/>
                </a:solidFill>
                <a:latin typeface="Verdana"/>
                <a:cs typeface="Verdana"/>
              </a:rPr>
              <a:t>g</a:t>
            </a:r>
            <a:r>
              <a:rPr lang="en-US" sz="1800" spc="5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lang="en-US"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lang="en-US" sz="1800" spc="9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lang="en-US"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US" sz="1800" spc="-30" dirty="0">
                <a:solidFill>
                  <a:srgbClr val="404040"/>
                </a:solidFill>
                <a:latin typeface="Verdana"/>
                <a:cs typeface="Verdana"/>
              </a:rPr>
              <a:t>room</a:t>
            </a:r>
            <a:r>
              <a:rPr lang="en-US"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US" sz="1800" spc="5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lang="en-US"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US" sz="1800" spc="-11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lang="en-US" sz="1800" spc="-5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lang="en-US" sz="1800" spc="9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lang="en-US" sz="1800" spc="-114" dirty="0">
                <a:solidFill>
                  <a:srgbClr val="404040"/>
                </a:solidFill>
                <a:latin typeface="Verdana"/>
                <a:cs typeface="Verdana"/>
              </a:rPr>
              <a:t> t</a:t>
            </a:r>
            <a:r>
              <a:rPr lang="en-US"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lang="en-US"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lang="en-US" sz="1800" spc="-65" dirty="0">
                <a:solidFill>
                  <a:srgbClr val="404040"/>
                </a:solidFill>
                <a:latin typeface="Verdana"/>
                <a:cs typeface="Verdana"/>
              </a:rPr>
              <a:t>m</a:t>
            </a:r>
            <a:endParaRPr lang="en-US"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lang="en-US" sz="215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lang="en-US" sz="1800" spc="-20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lang="en-US" sz="1800" spc="10" dirty="0">
                <a:solidFill>
                  <a:srgbClr val="404040"/>
                </a:solidFill>
                <a:latin typeface="Verdana"/>
                <a:cs typeface="Verdana"/>
              </a:rPr>
              <a:t>V</a:t>
            </a:r>
            <a:r>
              <a:rPr lang="en-US"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lang="en-US" sz="1800" spc="-100" dirty="0">
                <a:solidFill>
                  <a:srgbClr val="404040"/>
                </a:solidFill>
                <a:latin typeface="Verdana"/>
                <a:cs typeface="Verdana"/>
              </a:rPr>
              <a:t>rs</a:t>
            </a:r>
            <a:r>
              <a:rPr lang="en-US" sz="1800" spc="-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lang="en-US" sz="1800" spc="-114" dirty="0">
                <a:solidFill>
                  <a:srgbClr val="404040"/>
                </a:solidFill>
                <a:latin typeface="Verdana"/>
                <a:cs typeface="Verdana"/>
              </a:rPr>
              <a:t>ti</a:t>
            </a:r>
            <a:r>
              <a:rPr lang="en-US" sz="1800" spc="-12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lang="en-US" sz="1800" spc="9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lang="en-US"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US" sz="1800" spc="-15" dirty="0">
                <a:solidFill>
                  <a:srgbClr val="404040"/>
                </a:solidFill>
                <a:latin typeface="Verdana"/>
                <a:cs typeface="Verdana"/>
              </a:rPr>
              <a:t>w</a:t>
            </a:r>
            <a:r>
              <a:rPr lang="en-US" sz="1800" spc="-114" dirty="0">
                <a:solidFill>
                  <a:srgbClr val="404040"/>
                </a:solidFill>
                <a:latin typeface="Verdana"/>
                <a:cs typeface="Verdana"/>
              </a:rPr>
              <a:t>it</a:t>
            </a:r>
            <a:r>
              <a:rPr lang="en-US" sz="1800" spc="-4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lang="en-US"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US" sz="1800" spc="-135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lang="en-US" sz="1800" spc="-16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lang="en-US" sz="1800" spc="-10" dirty="0">
                <a:solidFill>
                  <a:srgbClr val="404040"/>
                </a:solidFill>
                <a:latin typeface="Verdana"/>
                <a:cs typeface="Verdana"/>
              </a:rPr>
              <a:t>ot</a:t>
            </a:r>
            <a:r>
              <a:rPr lang="en-US"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US" sz="1800" spc="-75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lang="en-US" sz="1800" spc="-90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lang="en-US" sz="1800" spc="-12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lang="en-US"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lang="en-US" sz="1800" spc="70" dirty="0">
                <a:solidFill>
                  <a:srgbClr val="404040"/>
                </a:solidFill>
                <a:latin typeface="Verdana"/>
                <a:cs typeface="Verdana"/>
              </a:rPr>
              <a:t>c</a:t>
            </a:r>
            <a:r>
              <a:rPr lang="en-US" sz="1800" spc="35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lang="en-US"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lang="en-US" sz="1800" spc="20" dirty="0">
                <a:solidFill>
                  <a:srgbClr val="404040"/>
                </a:solidFill>
                <a:latin typeface="Verdana"/>
                <a:cs typeface="Verdana"/>
              </a:rPr>
              <a:t>on</a:t>
            </a:r>
            <a:endParaRPr lang="en-US"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en-US" sz="215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lang="en-US" sz="1800" spc="-20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lang="en-US" sz="1800" spc="145" dirty="0">
                <a:solidFill>
                  <a:srgbClr val="404040"/>
                </a:solidFill>
                <a:latin typeface="Verdana"/>
                <a:cs typeface="Verdana"/>
              </a:rPr>
              <a:t>M</a:t>
            </a:r>
            <a:r>
              <a:rPr lang="en-US" sz="1800" spc="-130" dirty="0">
                <a:solidFill>
                  <a:srgbClr val="404040"/>
                </a:solidFill>
                <a:latin typeface="Verdana"/>
                <a:cs typeface="Verdana"/>
              </a:rPr>
              <a:t>ust</a:t>
            </a:r>
            <a:r>
              <a:rPr lang="en-US"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US" sz="1800" spc="-16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lang="en-US" sz="1800" spc="-180" dirty="0">
                <a:solidFill>
                  <a:srgbClr val="404040"/>
                </a:solidFill>
                <a:latin typeface="Verdana"/>
                <a:cs typeface="Verdana"/>
              </a:rPr>
              <a:t>r</a:t>
            </a:r>
            <a:r>
              <a:rPr lang="en-US" sz="1800" spc="-105" dirty="0">
                <a:solidFill>
                  <a:srgbClr val="404040"/>
                </a:solidFill>
                <a:latin typeface="Verdana"/>
                <a:cs typeface="Verdana"/>
              </a:rPr>
              <a:t>y</a:t>
            </a:r>
            <a:r>
              <a:rPr lang="en-US"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US"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lang="en-US"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lang="en-US" sz="1800" spc="-50" dirty="0">
                <a:solidFill>
                  <a:srgbClr val="404040"/>
                </a:solidFill>
                <a:latin typeface="Verdana"/>
                <a:cs typeface="Verdana"/>
              </a:rPr>
              <a:t>v</a:t>
            </a:r>
            <a:r>
              <a:rPr lang="en-US"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lang="en-US" sz="1800" spc="-229" dirty="0">
                <a:solidFill>
                  <a:srgbClr val="404040"/>
                </a:solidFill>
                <a:latin typeface="Verdana"/>
                <a:cs typeface="Verdana"/>
              </a:rPr>
              <a:t>r</a:t>
            </a:r>
            <a:r>
              <a:rPr lang="en-US"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US" sz="1800" spc="-11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lang="en-US" sz="1800" spc="85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lang="en-US"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US" sz="1800" spc="95" dirty="0">
                <a:solidFill>
                  <a:srgbClr val="404040"/>
                </a:solidFill>
                <a:latin typeface="Verdana"/>
                <a:cs typeface="Verdana"/>
              </a:rPr>
              <a:t>be</a:t>
            </a:r>
            <a:r>
              <a:rPr lang="en-US"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US" sz="1800" spc="-135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lang="en-US" sz="1800" spc="-16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lang="en-US" sz="1800" spc="-90" dirty="0">
                <a:solidFill>
                  <a:srgbClr val="404040"/>
                </a:solidFill>
                <a:latin typeface="Verdana"/>
                <a:cs typeface="Verdana"/>
              </a:rPr>
              <a:t>or</a:t>
            </a:r>
            <a:r>
              <a:rPr lang="en-US" sz="1800" spc="-85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lang="en-US" sz="1800" spc="-160" dirty="0">
                <a:solidFill>
                  <a:srgbClr val="404040"/>
                </a:solidFill>
                <a:latin typeface="Verdana"/>
                <a:cs typeface="Verdana"/>
              </a:rPr>
              <a:t>,</a:t>
            </a:r>
            <a:r>
              <a:rPr lang="en-US"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US"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lang="en-US" sz="1800" spc="-12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lang="en-US" sz="1800" spc="-15" dirty="0">
                <a:solidFill>
                  <a:srgbClr val="404040"/>
                </a:solidFill>
                <a:latin typeface="Verdana"/>
                <a:cs typeface="Verdana"/>
              </a:rPr>
              <a:t>w</a:t>
            </a:r>
            <a:r>
              <a:rPr lang="en-US"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lang="en-US" sz="1800" spc="-190" dirty="0">
                <a:solidFill>
                  <a:srgbClr val="404040"/>
                </a:solidFill>
                <a:latin typeface="Verdana"/>
                <a:cs typeface="Verdana"/>
              </a:rPr>
              <a:t>y</a:t>
            </a:r>
            <a:r>
              <a:rPr lang="en-US" sz="1800" spc="-16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lang="en-US"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US" sz="1800" spc="90" dirty="0">
                <a:solidFill>
                  <a:srgbClr val="404040"/>
                </a:solidFill>
                <a:latin typeface="Verdana"/>
                <a:cs typeface="Verdana"/>
              </a:rPr>
              <a:t>p</a:t>
            </a:r>
            <a:r>
              <a:rPr lang="en-US" sz="1800" spc="85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lang="en-US" sz="1800" spc="-25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lang="en-US" sz="1800" spc="-114" dirty="0">
                <a:solidFill>
                  <a:srgbClr val="404040"/>
                </a:solidFill>
                <a:latin typeface="Verdana"/>
                <a:cs typeface="Verdana"/>
              </a:rPr>
              <a:t>iti</a:t>
            </a:r>
            <a:r>
              <a:rPr lang="en-US" sz="1800" spc="-65" dirty="0">
                <a:solidFill>
                  <a:srgbClr val="404040"/>
                </a:solidFill>
                <a:latin typeface="Verdana"/>
                <a:cs typeface="Verdana"/>
              </a:rPr>
              <a:t>v</a:t>
            </a:r>
            <a:r>
              <a:rPr lang="en-US" sz="1800" spc="9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endParaRPr lang="en-US"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en-US" sz="215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lang="en-US" sz="1800" spc="-6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lang="en-US" sz="1800" spc="-135" dirty="0">
                <a:solidFill>
                  <a:srgbClr val="404040"/>
                </a:solidFill>
                <a:latin typeface="Verdana"/>
                <a:cs typeface="Verdana"/>
              </a:rPr>
              <a:t>Fill</a:t>
            </a:r>
            <a:r>
              <a:rPr lang="en-US" sz="1800" spc="-16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US" sz="1800" spc="-80" dirty="0">
                <a:solidFill>
                  <a:srgbClr val="404040"/>
                </a:solidFill>
                <a:latin typeface="Verdana"/>
                <a:cs typeface="Verdana"/>
              </a:rPr>
              <a:t>in</a:t>
            </a:r>
            <a:r>
              <a:rPr lang="en-US"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US" sz="1800" spc="-20" dirty="0">
                <a:solidFill>
                  <a:srgbClr val="404040"/>
                </a:solidFill>
                <a:latin typeface="Verdana"/>
                <a:cs typeface="Verdana"/>
              </a:rPr>
              <a:t>score</a:t>
            </a:r>
            <a:r>
              <a:rPr lang="en-US"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US" sz="1800" spc="65" dirty="0">
                <a:solidFill>
                  <a:srgbClr val="404040"/>
                </a:solidFill>
                <a:latin typeface="Verdana"/>
                <a:cs typeface="Verdana"/>
              </a:rPr>
              <a:t>card</a:t>
            </a:r>
            <a:r>
              <a:rPr lang="en-US"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US" sz="1800" spc="-35" dirty="0">
                <a:solidFill>
                  <a:srgbClr val="404040"/>
                </a:solidFill>
                <a:latin typeface="Verdana"/>
                <a:cs typeface="Verdana"/>
              </a:rPr>
              <a:t>correctly.</a:t>
            </a:r>
            <a:r>
              <a:rPr lang="en-US"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US" sz="1800" spc="45" dirty="0">
                <a:solidFill>
                  <a:srgbClr val="404040"/>
                </a:solidFill>
                <a:latin typeface="Verdana"/>
                <a:cs typeface="Verdana"/>
              </a:rPr>
              <a:t>Compare</a:t>
            </a:r>
            <a:r>
              <a:rPr lang="en-US"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US" sz="1800" spc="-55" dirty="0">
                <a:solidFill>
                  <a:srgbClr val="404040"/>
                </a:solidFill>
                <a:latin typeface="Verdana"/>
                <a:cs typeface="Verdana"/>
              </a:rPr>
              <a:t>scores</a:t>
            </a:r>
            <a:r>
              <a:rPr lang="en-US"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US" sz="1800" spc="-75" dirty="0">
                <a:solidFill>
                  <a:srgbClr val="404040"/>
                </a:solidFill>
                <a:latin typeface="Verdana"/>
                <a:cs typeface="Verdana"/>
              </a:rPr>
              <a:t>with</a:t>
            </a:r>
            <a:r>
              <a:rPr lang="en-US"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US" sz="1800" dirty="0">
                <a:solidFill>
                  <a:srgbClr val="404040"/>
                </a:solidFill>
                <a:latin typeface="Verdana"/>
                <a:cs typeface="Verdana"/>
              </a:rPr>
              <a:t>opposing</a:t>
            </a:r>
            <a:r>
              <a:rPr lang="en-US"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US" sz="1800" spc="35" dirty="0">
                <a:solidFill>
                  <a:srgbClr val="404040"/>
                </a:solidFill>
                <a:latin typeface="Verdana"/>
                <a:cs typeface="Verdana"/>
              </a:rPr>
              <a:t>second</a:t>
            </a:r>
            <a:endParaRPr lang="en-US"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lang="en-US" sz="215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354965" algn="l"/>
              </a:tabLst>
            </a:pPr>
            <a:r>
              <a:rPr lang="en-US" sz="1800" spc="-195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lang="en-US" sz="1800" spc="5" dirty="0">
                <a:solidFill>
                  <a:srgbClr val="404040"/>
                </a:solidFill>
                <a:latin typeface="Verdana"/>
                <a:cs typeface="Verdana"/>
              </a:rPr>
              <a:t>Ke</a:t>
            </a:r>
            <a:r>
              <a:rPr lang="en-US" sz="1800" spc="-10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lang="en-US" sz="1800" spc="105" dirty="0">
                <a:solidFill>
                  <a:srgbClr val="404040"/>
                </a:solidFill>
                <a:latin typeface="Verdana"/>
                <a:cs typeface="Verdana"/>
              </a:rPr>
              <a:t>p</a:t>
            </a:r>
            <a:r>
              <a:rPr lang="en-US"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US" sz="1800" spc="-1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lang="en-US" sz="1800" spc="-15" dirty="0">
                <a:solidFill>
                  <a:srgbClr val="404040"/>
                </a:solidFill>
                <a:latin typeface="Verdana"/>
                <a:cs typeface="Verdana"/>
              </a:rPr>
              <a:t>c</a:t>
            </a:r>
            <a:r>
              <a:rPr lang="en-US" sz="1800" spc="-85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lang="en-US" sz="1800" spc="-70" dirty="0">
                <a:solidFill>
                  <a:srgbClr val="404040"/>
                </a:solidFill>
                <a:latin typeface="Verdana"/>
                <a:cs typeface="Verdana"/>
              </a:rPr>
              <a:t>r</a:t>
            </a:r>
            <a:r>
              <a:rPr lang="en-US" sz="1800" spc="9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lang="en-US"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US" sz="1800" spc="90" dirty="0">
                <a:solidFill>
                  <a:srgbClr val="404040"/>
                </a:solidFill>
                <a:latin typeface="Verdana"/>
                <a:cs typeface="Verdana"/>
              </a:rPr>
              <a:t>b</a:t>
            </a:r>
            <a:r>
              <a:rPr lang="en-US" sz="1800" spc="85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lang="en-US" sz="1800" spc="140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lang="en-US" sz="1800" spc="-60" dirty="0">
                <a:solidFill>
                  <a:srgbClr val="404040"/>
                </a:solidFill>
                <a:latin typeface="Verdana"/>
                <a:cs typeface="Verdana"/>
              </a:rPr>
              <a:t>rd</a:t>
            </a:r>
            <a:r>
              <a:rPr lang="en-US"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US" sz="1800" spc="30" dirty="0">
                <a:solidFill>
                  <a:srgbClr val="404040"/>
                </a:solidFill>
                <a:latin typeface="Verdana"/>
                <a:cs typeface="Verdana"/>
              </a:rPr>
              <a:t>up</a:t>
            </a:r>
            <a:r>
              <a:rPr lang="en-US"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US"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lang="en-US" sz="1800" spc="85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lang="en-US"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US" sz="1800" spc="125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lang="en-US" sz="1800" spc="114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lang="en-US"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lang="en-US" sz="1800" spc="9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endParaRPr lang="en-US"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en-US" sz="215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lang="en-US" sz="1800" spc="-20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lang="en-US" sz="1800" spc="-36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lang="en-US" sz="1800" spc="-165" dirty="0">
                <a:solidFill>
                  <a:srgbClr val="404040"/>
                </a:solidFill>
                <a:latin typeface="Verdana"/>
                <a:cs typeface="Verdana"/>
              </a:rPr>
              <a:t>ry</a:t>
            </a:r>
            <a:r>
              <a:rPr lang="en-US"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US" sz="1800" spc="-10" dirty="0">
                <a:solidFill>
                  <a:srgbClr val="404040"/>
                </a:solidFill>
                <a:latin typeface="Verdana"/>
                <a:cs typeface="Verdana"/>
              </a:rPr>
              <a:t>to</a:t>
            </a:r>
            <a:r>
              <a:rPr lang="en-US"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US" sz="1800" spc="-25" dirty="0">
                <a:solidFill>
                  <a:srgbClr val="404040"/>
                </a:solidFill>
                <a:latin typeface="Verdana"/>
                <a:cs typeface="Verdana"/>
              </a:rPr>
              <a:t>p</a:t>
            </a:r>
            <a:r>
              <a:rPr lang="en-US" sz="1800" spc="-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lang="en-US"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lang="en-US" sz="1800" spc="-105" dirty="0">
                <a:solidFill>
                  <a:srgbClr val="404040"/>
                </a:solidFill>
                <a:latin typeface="Verdana"/>
                <a:cs typeface="Verdana"/>
              </a:rPr>
              <a:t>y</a:t>
            </a:r>
            <a:r>
              <a:rPr lang="en-US"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US" sz="1800" spc="30" dirty="0">
                <a:solidFill>
                  <a:srgbClr val="404040"/>
                </a:solidFill>
                <a:latin typeface="Verdana"/>
                <a:cs typeface="Verdana"/>
              </a:rPr>
              <a:t>co</a:t>
            </a:r>
            <a:r>
              <a:rPr lang="en-US" sz="1800" spc="10" dirty="0">
                <a:solidFill>
                  <a:srgbClr val="404040"/>
                </a:solidFill>
                <a:latin typeface="Verdana"/>
                <a:cs typeface="Verdana"/>
              </a:rPr>
              <a:t>r</a:t>
            </a:r>
            <a:r>
              <a:rPr lang="en-US" sz="1800" spc="-55" dirty="0">
                <a:solidFill>
                  <a:srgbClr val="404040"/>
                </a:solidFill>
                <a:latin typeface="Verdana"/>
                <a:cs typeface="Verdana"/>
              </a:rPr>
              <a:t>r</a:t>
            </a:r>
            <a:r>
              <a:rPr lang="en-US" sz="1800" spc="-90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lang="en-US" sz="1800" spc="60" dirty="0">
                <a:solidFill>
                  <a:srgbClr val="404040"/>
                </a:solidFill>
                <a:latin typeface="Verdana"/>
                <a:cs typeface="Verdana"/>
              </a:rPr>
              <a:t>ct</a:t>
            </a:r>
            <a:r>
              <a:rPr lang="en-US"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US" sz="1800" spc="-15" dirty="0">
                <a:solidFill>
                  <a:srgbClr val="404040"/>
                </a:solidFill>
                <a:latin typeface="Verdana"/>
                <a:cs typeface="Verdana"/>
              </a:rPr>
              <a:t>w</a:t>
            </a:r>
            <a:r>
              <a:rPr lang="en-US"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lang="en-US"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lang="en-US" sz="1800" spc="20" dirty="0">
                <a:solidFill>
                  <a:srgbClr val="404040"/>
                </a:solidFill>
                <a:latin typeface="Verdana"/>
                <a:cs typeface="Verdana"/>
              </a:rPr>
              <a:t>g</a:t>
            </a:r>
            <a:r>
              <a:rPr lang="en-US" sz="1800" spc="10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lang="en-US" sz="1800" spc="-10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lang="en-US" sz="1800" spc="-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US"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lang="en-US" sz="1800" spc="-24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lang="en-US"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US"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lang="en-US"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lang="en-US" sz="1800" spc="-20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lang="en-US" sz="1800" spc="-165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lang="en-US" sz="1800" spc="-40" dirty="0">
                <a:solidFill>
                  <a:srgbClr val="404040"/>
                </a:solidFill>
                <a:latin typeface="Verdana"/>
                <a:cs typeface="Verdana"/>
              </a:rPr>
              <a:t>ruc</a:t>
            </a:r>
            <a:r>
              <a:rPr lang="en-US" sz="1800" spc="-45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lang="en-US"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lang="en-US" sz="1800" spc="110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endParaRPr lang="en-US" spc="110" dirty="0">
              <a:solidFill>
                <a:srgbClr val="404040"/>
              </a:solidFill>
              <a:latin typeface="Verdana"/>
              <a:cs typeface="Verdana"/>
            </a:endParaRPr>
          </a:p>
          <a:p>
            <a:pPr marL="12700">
              <a:tabLst>
                <a:tab pos="354965" algn="l"/>
              </a:tabLst>
            </a:pPr>
            <a:r>
              <a:rPr lang="en-US" sz="1800" spc="-20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 </a:t>
            </a:r>
            <a:r>
              <a:rPr lang="en-US" sz="1800" spc="185" dirty="0">
                <a:solidFill>
                  <a:srgbClr val="404040"/>
                </a:solidFill>
                <a:latin typeface="Verdana"/>
                <a:cs typeface="Verdana"/>
              </a:rPr>
              <a:t>	C</a:t>
            </a:r>
            <a:r>
              <a:rPr lang="en-US" sz="1800" spc="-20" dirty="0">
                <a:solidFill>
                  <a:srgbClr val="404040"/>
                </a:solidFill>
                <a:latin typeface="Verdana"/>
                <a:cs typeface="Verdana"/>
              </a:rPr>
              <a:t>omm</a:t>
            </a:r>
            <a:r>
              <a:rPr lang="en-US" sz="1800" spc="-25" dirty="0">
                <a:solidFill>
                  <a:srgbClr val="404040"/>
                </a:solidFill>
                <a:latin typeface="Verdana"/>
                <a:cs typeface="Verdana"/>
              </a:rPr>
              <a:t>u</a:t>
            </a:r>
            <a:r>
              <a:rPr lang="en-US" sz="1800" spc="-114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lang="en-US" sz="1800" spc="-40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lang="en-US" sz="1800" spc="95" dirty="0">
                <a:solidFill>
                  <a:srgbClr val="404040"/>
                </a:solidFill>
                <a:latin typeface="Verdana"/>
                <a:cs typeface="Verdana"/>
              </a:rPr>
              <a:t>ca</a:t>
            </a:r>
            <a:r>
              <a:rPr lang="en-US" sz="1800" spc="5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lang="en-US" sz="1800" spc="90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lang="en-US"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US" sz="1800" spc="-10" dirty="0">
                <a:solidFill>
                  <a:srgbClr val="404040"/>
                </a:solidFill>
                <a:latin typeface="Verdana"/>
                <a:cs typeface="Verdana"/>
              </a:rPr>
              <a:t>we</a:t>
            </a:r>
            <a:r>
              <a:rPr lang="en-US" sz="1800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lang="en-US" sz="1800" spc="-130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lang="en-US"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US" sz="1800" spc="-80" dirty="0">
                <a:solidFill>
                  <a:srgbClr val="404040"/>
                </a:solidFill>
                <a:latin typeface="Verdana"/>
                <a:cs typeface="Verdana"/>
              </a:rPr>
              <a:t>wi</a:t>
            </a:r>
            <a:r>
              <a:rPr lang="en-US" sz="1800" spc="-7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lang="en-US" sz="1800" spc="-40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lang="en-US"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US" sz="1800" spc="-100" dirty="0">
                <a:solidFill>
                  <a:srgbClr val="404040"/>
                </a:solidFill>
                <a:latin typeface="Verdana"/>
                <a:cs typeface="Verdana"/>
              </a:rPr>
              <a:t>ski</a:t>
            </a:r>
            <a:r>
              <a:rPr lang="en-US" sz="1800" spc="-125" dirty="0">
                <a:solidFill>
                  <a:srgbClr val="404040"/>
                </a:solidFill>
                <a:latin typeface="Verdana"/>
                <a:cs typeface="Verdana"/>
              </a:rPr>
              <a:t>p</a:t>
            </a:r>
            <a:r>
              <a:rPr lang="en-US"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US" sz="1800" spc="65" dirty="0">
                <a:solidFill>
                  <a:srgbClr val="404040"/>
                </a:solidFill>
                <a:latin typeface="Verdana"/>
                <a:cs typeface="Verdana"/>
              </a:rPr>
              <a:t>an</a:t>
            </a:r>
            <a:r>
              <a:rPr lang="en-US" sz="1800" spc="70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lang="en-US"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US"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lang="en-US" sz="1800" spc="60" dirty="0">
                <a:solidFill>
                  <a:srgbClr val="404040"/>
                </a:solidFill>
                <a:latin typeface="Verdana"/>
                <a:cs typeface="Verdana"/>
              </a:rPr>
              <a:t>eam</a:t>
            </a:r>
            <a:r>
              <a:rPr lang="en-US"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US" sz="1800" spc="-5" dirty="0">
                <a:solidFill>
                  <a:srgbClr val="404040"/>
                </a:solidFill>
                <a:latin typeface="Verdana"/>
                <a:cs typeface="Verdana"/>
              </a:rPr>
              <a:t>ma</a:t>
            </a:r>
            <a:r>
              <a:rPr lang="en-US" sz="1800" spc="-25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lang="en-US" sz="1800" spc="-65" dirty="0">
                <a:solidFill>
                  <a:srgbClr val="404040"/>
                </a:solidFill>
                <a:latin typeface="Verdana"/>
                <a:cs typeface="Verdana"/>
              </a:rPr>
              <a:t>es</a:t>
            </a:r>
            <a:endParaRPr lang="en-US" sz="18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endParaRPr lang="en-US" sz="18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6562" y="647776"/>
            <a:ext cx="9329928" cy="99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27710">
              <a:lnSpc>
                <a:spcPct val="100000"/>
              </a:lnSpc>
              <a:spcBef>
                <a:spcPts val="105"/>
              </a:spcBef>
            </a:pPr>
            <a:r>
              <a:rPr spc="-235" dirty="0"/>
              <a:t>202</a:t>
            </a:r>
            <a:r>
              <a:rPr lang="en-AU" spc="-235" dirty="0"/>
              <a:t>4</a:t>
            </a:r>
            <a:r>
              <a:rPr spc="-254" dirty="0"/>
              <a:t> </a:t>
            </a:r>
            <a:r>
              <a:rPr spc="-130" dirty="0"/>
              <a:t>T</a:t>
            </a:r>
            <a:r>
              <a:rPr lang="en-AU" spc="-130" dirty="0"/>
              <a:t>weed Ospreys</a:t>
            </a:r>
            <a:r>
              <a:rPr lang="en-AU" spc="-250" dirty="0"/>
              <a:t> Max Morris</a:t>
            </a:r>
            <a:r>
              <a:rPr spc="-254" dirty="0"/>
              <a:t> </a:t>
            </a:r>
            <a:r>
              <a:rPr lang="en-AU" spc="-254" dirty="0"/>
              <a:t>7’s</a:t>
            </a:r>
            <a:r>
              <a:rPr spc="-170" dirty="0"/>
              <a:t>Info</a:t>
            </a:r>
            <a:r>
              <a:rPr spc="-254" dirty="0"/>
              <a:t> </a:t>
            </a:r>
            <a:r>
              <a:rPr spc="85" dirty="0"/>
              <a:t>Pack</a:t>
            </a:r>
          </a:p>
          <a:p>
            <a:pPr marL="727710">
              <a:lnSpc>
                <a:spcPct val="100000"/>
              </a:lnSpc>
              <a:spcBef>
                <a:spcPts val="5"/>
              </a:spcBef>
            </a:pPr>
            <a:r>
              <a:rPr b="1" spc="-175" dirty="0">
                <a:latin typeface="Tahoma"/>
                <a:cs typeface="Tahoma"/>
              </a:rPr>
              <a:t>Positions</a:t>
            </a:r>
            <a:r>
              <a:rPr b="1" spc="-50" dirty="0">
                <a:latin typeface="Tahoma"/>
                <a:cs typeface="Tahoma"/>
              </a:rPr>
              <a:t> </a:t>
            </a:r>
            <a:r>
              <a:rPr b="1" spc="50" dirty="0">
                <a:latin typeface="Tahoma"/>
                <a:cs typeface="Tahoma"/>
              </a:rPr>
              <a:t>and</a:t>
            </a:r>
            <a:r>
              <a:rPr b="1" spc="-50" dirty="0">
                <a:latin typeface="Tahoma"/>
                <a:cs typeface="Tahoma"/>
              </a:rPr>
              <a:t> </a:t>
            </a:r>
            <a:r>
              <a:rPr b="1" spc="-185" dirty="0">
                <a:latin typeface="Tahoma"/>
                <a:cs typeface="Tahoma"/>
              </a:rPr>
              <a:t>their</a:t>
            </a:r>
            <a:r>
              <a:rPr b="1" spc="-45" dirty="0">
                <a:latin typeface="Tahoma"/>
                <a:cs typeface="Tahoma"/>
              </a:rPr>
              <a:t> </a:t>
            </a:r>
            <a:r>
              <a:rPr b="1" spc="-85" dirty="0">
                <a:latin typeface="Tahoma"/>
                <a:cs typeface="Tahoma"/>
              </a:rPr>
              <a:t>role</a:t>
            </a:r>
            <a:r>
              <a:rPr b="1" spc="-50" dirty="0">
                <a:latin typeface="Tahoma"/>
                <a:cs typeface="Tahoma"/>
              </a:rPr>
              <a:t> </a:t>
            </a:r>
            <a:r>
              <a:rPr b="1" spc="-35" dirty="0">
                <a:latin typeface="Tahoma"/>
                <a:cs typeface="Tahoma"/>
              </a:rPr>
              <a:t>-</a:t>
            </a:r>
            <a:r>
              <a:rPr lang="en-AU" b="1" spc="-65" dirty="0">
                <a:latin typeface="Tahoma"/>
                <a:cs typeface="Tahoma"/>
              </a:rPr>
              <a:t> SECOND</a:t>
            </a:r>
            <a:endParaRPr b="1" spc="-440" dirty="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68270" y="2036800"/>
            <a:ext cx="8618220" cy="3528695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85"/>
              </a:spcBef>
              <a:tabLst>
                <a:tab pos="354965" algn="l"/>
              </a:tabLst>
            </a:pPr>
            <a:r>
              <a:rPr sz="1700" spc="-185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700" spc="185" dirty="0">
                <a:solidFill>
                  <a:srgbClr val="404040"/>
                </a:solidFill>
                <a:latin typeface="Verdana"/>
                <a:cs typeface="Verdana"/>
              </a:rPr>
              <a:t>C</a:t>
            </a:r>
            <a:r>
              <a:rPr sz="1700" spc="-20" dirty="0">
                <a:solidFill>
                  <a:srgbClr val="404040"/>
                </a:solidFill>
                <a:latin typeface="Verdana"/>
                <a:cs typeface="Verdana"/>
              </a:rPr>
              <a:t>omm</a:t>
            </a:r>
            <a:r>
              <a:rPr sz="1700" spc="-25" dirty="0">
                <a:solidFill>
                  <a:srgbClr val="404040"/>
                </a:solidFill>
                <a:latin typeface="Verdana"/>
                <a:cs typeface="Verdana"/>
              </a:rPr>
              <a:t>u</a:t>
            </a:r>
            <a:r>
              <a:rPr sz="1700" spc="-114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700" spc="-40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700" spc="95" dirty="0">
                <a:solidFill>
                  <a:srgbClr val="404040"/>
                </a:solidFill>
                <a:latin typeface="Verdana"/>
                <a:cs typeface="Verdana"/>
              </a:rPr>
              <a:t>ca</a:t>
            </a:r>
            <a:r>
              <a:rPr sz="1700" spc="5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700" spc="90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7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10" dirty="0">
                <a:solidFill>
                  <a:srgbClr val="404040"/>
                </a:solidFill>
                <a:latin typeface="Verdana"/>
                <a:cs typeface="Verdana"/>
              </a:rPr>
              <a:t>we</a:t>
            </a:r>
            <a:r>
              <a:rPr sz="1700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700" spc="-130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7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80" dirty="0">
                <a:solidFill>
                  <a:srgbClr val="404040"/>
                </a:solidFill>
                <a:latin typeface="Verdana"/>
                <a:cs typeface="Verdana"/>
              </a:rPr>
              <a:t>wi</a:t>
            </a:r>
            <a:r>
              <a:rPr sz="1700" spc="-7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700" spc="-40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7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100" dirty="0">
                <a:solidFill>
                  <a:srgbClr val="404040"/>
                </a:solidFill>
                <a:latin typeface="Verdana"/>
                <a:cs typeface="Verdana"/>
              </a:rPr>
              <a:t>ski</a:t>
            </a:r>
            <a:r>
              <a:rPr sz="1700" spc="-125" dirty="0">
                <a:solidFill>
                  <a:srgbClr val="404040"/>
                </a:solidFill>
                <a:latin typeface="Verdana"/>
                <a:cs typeface="Verdana"/>
              </a:rPr>
              <a:t>p</a:t>
            </a:r>
            <a:r>
              <a:rPr sz="17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65" dirty="0">
                <a:solidFill>
                  <a:srgbClr val="404040"/>
                </a:solidFill>
                <a:latin typeface="Verdana"/>
                <a:cs typeface="Verdana"/>
              </a:rPr>
              <a:t>an</a:t>
            </a:r>
            <a:r>
              <a:rPr sz="1700" spc="70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7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700" spc="60" dirty="0">
                <a:solidFill>
                  <a:srgbClr val="404040"/>
                </a:solidFill>
                <a:latin typeface="Verdana"/>
                <a:cs typeface="Verdana"/>
              </a:rPr>
              <a:t>eam</a:t>
            </a:r>
            <a:r>
              <a:rPr sz="17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404040"/>
                </a:solidFill>
                <a:latin typeface="Verdana"/>
                <a:cs typeface="Verdana"/>
              </a:rPr>
              <a:t>ma</a:t>
            </a:r>
            <a:r>
              <a:rPr sz="1700" spc="-25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700" spc="-65" dirty="0">
                <a:solidFill>
                  <a:srgbClr val="404040"/>
                </a:solidFill>
                <a:latin typeface="Verdana"/>
                <a:cs typeface="Verdana"/>
              </a:rPr>
              <a:t>es</a:t>
            </a:r>
            <a:endParaRPr sz="17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  <a:tabLst>
                <a:tab pos="354965" algn="l"/>
              </a:tabLst>
            </a:pPr>
            <a:r>
              <a:rPr sz="1700" spc="-55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700" spc="-30" dirty="0">
                <a:solidFill>
                  <a:srgbClr val="404040"/>
                </a:solidFill>
                <a:latin typeface="Verdana"/>
                <a:cs typeface="Verdana"/>
              </a:rPr>
              <a:t>Always</a:t>
            </a:r>
            <a:r>
              <a:rPr sz="17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35" dirty="0">
                <a:solidFill>
                  <a:srgbClr val="404040"/>
                </a:solidFill>
                <a:latin typeface="Verdana"/>
                <a:cs typeface="Verdana"/>
              </a:rPr>
              <a:t>offer</a:t>
            </a:r>
            <a:r>
              <a:rPr sz="17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25" dirty="0">
                <a:solidFill>
                  <a:srgbClr val="404040"/>
                </a:solidFill>
                <a:latin typeface="Verdana"/>
                <a:cs typeface="Verdana"/>
              </a:rPr>
              <a:t>encouragement</a:t>
            </a:r>
            <a:r>
              <a:rPr sz="17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65" dirty="0">
                <a:solidFill>
                  <a:srgbClr val="404040"/>
                </a:solidFill>
                <a:latin typeface="Verdana"/>
                <a:cs typeface="Verdana"/>
              </a:rPr>
              <a:t>and</a:t>
            </a:r>
            <a:r>
              <a:rPr sz="17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40" dirty="0">
                <a:solidFill>
                  <a:srgbClr val="404040"/>
                </a:solidFill>
                <a:latin typeface="Verdana"/>
                <a:cs typeface="Verdana"/>
              </a:rPr>
              <a:t>praise</a:t>
            </a:r>
            <a:r>
              <a:rPr sz="17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15" dirty="0">
                <a:solidFill>
                  <a:srgbClr val="404040"/>
                </a:solidFill>
                <a:latin typeface="Verdana"/>
                <a:cs typeface="Verdana"/>
              </a:rPr>
              <a:t>to</a:t>
            </a:r>
            <a:r>
              <a:rPr sz="17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20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7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55" dirty="0">
                <a:solidFill>
                  <a:srgbClr val="404040"/>
                </a:solidFill>
                <a:latin typeface="Verdana"/>
                <a:cs typeface="Verdana"/>
              </a:rPr>
              <a:t>lead</a:t>
            </a:r>
            <a:r>
              <a:rPr sz="17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65" dirty="0">
                <a:solidFill>
                  <a:srgbClr val="404040"/>
                </a:solidFill>
                <a:latin typeface="Verdana"/>
                <a:cs typeface="Verdana"/>
              </a:rPr>
              <a:t>and</a:t>
            </a:r>
            <a:r>
              <a:rPr sz="17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35" dirty="0">
                <a:solidFill>
                  <a:srgbClr val="404040"/>
                </a:solidFill>
                <a:latin typeface="Verdana"/>
                <a:cs typeface="Verdana"/>
              </a:rPr>
              <a:t>second</a:t>
            </a:r>
            <a:endParaRPr sz="1700" dirty="0">
              <a:latin typeface="Verdana"/>
              <a:cs typeface="Verdana"/>
            </a:endParaRPr>
          </a:p>
          <a:p>
            <a:pPr marL="355600" marR="86995" indent="-342900">
              <a:lnSpc>
                <a:spcPts val="1630"/>
              </a:lnSpc>
              <a:spcBef>
                <a:spcPts val="985"/>
              </a:spcBef>
              <a:tabLst>
                <a:tab pos="354965" algn="l"/>
              </a:tabLst>
            </a:pPr>
            <a:r>
              <a:rPr sz="1700" spc="-55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700" spc="105" dirty="0">
                <a:solidFill>
                  <a:srgbClr val="404040"/>
                </a:solidFill>
                <a:latin typeface="Verdana"/>
                <a:cs typeface="Verdana"/>
              </a:rPr>
              <a:t>Accept</a:t>
            </a:r>
            <a:r>
              <a:rPr sz="17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15" dirty="0">
                <a:solidFill>
                  <a:srgbClr val="404040"/>
                </a:solidFill>
                <a:latin typeface="Verdana"/>
                <a:cs typeface="Verdana"/>
              </a:rPr>
              <a:t>direction</a:t>
            </a:r>
            <a:r>
              <a:rPr sz="17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45" dirty="0">
                <a:solidFill>
                  <a:srgbClr val="404040"/>
                </a:solidFill>
                <a:latin typeface="Verdana"/>
                <a:cs typeface="Verdana"/>
              </a:rPr>
              <a:t>without</a:t>
            </a:r>
            <a:r>
              <a:rPr sz="17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50" dirty="0">
                <a:solidFill>
                  <a:srgbClr val="404040"/>
                </a:solidFill>
                <a:latin typeface="Verdana"/>
                <a:cs typeface="Verdana"/>
              </a:rPr>
              <a:t>question,</a:t>
            </a:r>
            <a:r>
              <a:rPr sz="17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35" dirty="0">
                <a:solidFill>
                  <a:srgbClr val="404040"/>
                </a:solidFill>
                <a:latin typeface="Verdana"/>
                <a:cs typeface="Verdana"/>
              </a:rPr>
              <a:t>except</a:t>
            </a:r>
            <a:r>
              <a:rPr sz="17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15" dirty="0">
                <a:solidFill>
                  <a:srgbClr val="404040"/>
                </a:solidFill>
                <a:latin typeface="Verdana"/>
                <a:cs typeface="Verdana"/>
              </a:rPr>
              <a:t>to</a:t>
            </a:r>
            <a:r>
              <a:rPr sz="17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40" dirty="0">
                <a:solidFill>
                  <a:srgbClr val="404040"/>
                </a:solidFill>
                <a:latin typeface="Verdana"/>
                <a:cs typeface="Verdana"/>
              </a:rPr>
              <a:t>clarify</a:t>
            </a:r>
            <a:r>
              <a:rPr sz="17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20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7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75" dirty="0">
                <a:solidFill>
                  <a:srgbClr val="404040"/>
                </a:solidFill>
                <a:latin typeface="Verdana"/>
                <a:cs typeface="Verdana"/>
              </a:rPr>
              <a:t>shot</a:t>
            </a:r>
            <a:r>
              <a:rPr sz="17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25" dirty="0">
                <a:solidFill>
                  <a:srgbClr val="404040"/>
                </a:solidFill>
                <a:latin typeface="Verdana"/>
                <a:cs typeface="Verdana"/>
              </a:rPr>
              <a:t>that</a:t>
            </a:r>
            <a:r>
              <a:rPr sz="17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175" dirty="0">
                <a:solidFill>
                  <a:srgbClr val="404040"/>
                </a:solidFill>
                <a:latin typeface="Verdana"/>
                <a:cs typeface="Verdana"/>
              </a:rPr>
              <a:t>is</a:t>
            </a:r>
            <a:r>
              <a:rPr sz="17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25" dirty="0">
                <a:solidFill>
                  <a:srgbClr val="404040"/>
                </a:solidFill>
                <a:latin typeface="Verdana"/>
                <a:cs typeface="Verdana"/>
              </a:rPr>
              <a:t>required</a:t>
            </a:r>
            <a:r>
              <a:rPr sz="17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10" dirty="0">
                <a:solidFill>
                  <a:srgbClr val="404040"/>
                </a:solidFill>
                <a:latin typeface="Verdana"/>
                <a:cs typeface="Verdana"/>
              </a:rPr>
              <a:t>of </a:t>
            </a:r>
            <a:r>
              <a:rPr sz="1700" spc="-58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30" dirty="0">
                <a:solidFill>
                  <a:srgbClr val="404040"/>
                </a:solidFill>
                <a:latin typeface="Verdana"/>
                <a:cs typeface="Verdana"/>
              </a:rPr>
              <a:t>them</a:t>
            </a:r>
            <a:endParaRPr sz="17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  <a:tabLst>
                <a:tab pos="354965" algn="l"/>
              </a:tabLst>
            </a:pPr>
            <a:r>
              <a:rPr sz="1700" spc="-185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700" spc="-55" dirty="0">
                <a:solidFill>
                  <a:srgbClr val="404040"/>
                </a:solidFill>
                <a:latin typeface="Verdana"/>
                <a:cs typeface="Verdana"/>
              </a:rPr>
              <a:t>Versa</a:t>
            </a:r>
            <a:r>
              <a:rPr sz="1700" spc="-5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700" spc="-130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700" spc="-114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700" spc="90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7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80" dirty="0">
                <a:solidFill>
                  <a:srgbClr val="404040"/>
                </a:solidFill>
                <a:latin typeface="Verdana"/>
                <a:cs typeface="Verdana"/>
              </a:rPr>
              <a:t>wi</a:t>
            </a:r>
            <a:r>
              <a:rPr sz="1700" spc="-7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700" spc="-40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7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80" dirty="0">
                <a:solidFill>
                  <a:srgbClr val="404040"/>
                </a:solidFill>
                <a:latin typeface="Verdana"/>
                <a:cs typeface="Verdana"/>
              </a:rPr>
              <a:t>sho</a:t>
            </a:r>
            <a:r>
              <a:rPr sz="1700" spc="-5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7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110" dirty="0">
                <a:solidFill>
                  <a:srgbClr val="404040"/>
                </a:solidFill>
                <a:latin typeface="Verdana"/>
                <a:cs typeface="Verdana"/>
              </a:rPr>
              <a:t>se</a:t>
            </a:r>
            <a:r>
              <a:rPr sz="1700" spc="-4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700" spc="80" dirty="0">
                <a:solidFill>
                  <a:srgbClr val="404040"/>
                </a:solidFill>
                <a:latin typeface="Verdana"/>
                <a:cs typeface="Verdana"/>
              </a:rPr>
              <a:t>ec</a:t>
            </a:r>
            <a:r>
              <a:rPr sz="1700" spc="35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700" spc="-130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700" spc="20" dirty="0">
                <a:solidFill>
                  <a:srgbClr val="404040"/>
                </a:solidFill>
                <a:latin typeface="Verdana"/>
                <a:cs typeface="Verdana"/>
              </a:rPr>
              <a:t>on</a:t>
            </a:r>
            <a:r>
              <a:rPr sz="17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65" dirty="0">
                <a:solidFill>
                  <a:srgbClr val="404040"/>
                </a:solidFill>
                <a:latin typeface="Verdana"/>
                <a:cs typeface="Verdana"/>
              </a:rPr>
              <a:t>an</a:t>
            </a:r>
            <a:r>
              <a:rPr sz="1700" spc="70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700" spc="-17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25" dirty="0">
                <a:solidFill>
                  <a:srgbClr val="404040"/>
                </a:solidFill>
                <a:latin typeface="Verdana"/>
                <a:cs typeface="Verdana"/>
              </a:rPr>
              <a:t>p</a:t>
            </a:r>
            <a:r>
              <a:rPr sz="1700" spc="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700" spc="-40" dirty="0">
                <a:solidFill>
                  <a:srgbClr val="404040"/>
                </a:solidFill>
                <a:latin typeface="Verdana"/>
                <a:cs typeface="Verdana"/>
              </a:rPr>
              <a:t>ay</a:t>
            </a:r>
            <a:r>
              <a:rPr sz="1700" spc="-15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700" spc="25" dirty="0">
                <a:solidFill>
                  <a:srgbClr val="404040"/>
                </a:solidFill>
                <a:latin typeface="Verdana"/>
                <a:cs typeface="Verdana"/>
              </a:rPr>
              <a:t>ng</a:t>
            </a:r>
            <a:r>
              <a:rPr sz="17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11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700" spc="25" dirty="0">
                <a:solidFill>
                  <a:srgbClr val="404040"/>
                </a:solidFill>
                <a:latin typeface="Verdana"/>
                <a:cs typeface="Verdana"/>
              </a:rPr>
              <a:t>he</a:t>
            </a:r>
            <a:r>
              <a:rPr sz="17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75" dirty="0">
                <a:solidFill>
                  <a:srgbClr val="404040"/>
                </a:solidFill>
                <a:latin typeface="Verdana"/>
                <a:cs typeface="Verdana"/>
              </a:rPr>
              <a:t>shot</a:t>
            </a:r>
            <a:endParaRPr sz="1700" dirty="0">
              <a:latin typeface="Verdana"/>
              <a:cs typeface="Verdana"/>
            </a:endParaRPr>
          </a:p>
          <a:p>
            <a:pPr marL="355600" marR="240029" indent="-342900">
              <a:lnSpc>
                <a:spcPct val="8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700" spc="-55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700" spc="-50" dirty="0">
                <a:solidFill>
                  <a:srgbClr val="404040"/>
                </a:solidFill>
                <a:latin typeface="Verdana"/>
                <a:cs typeface="Verdana"/>
              </a:rPr>
              <a:t>Be</a:t>
            </a:r>
            <a:r>
              <a:rPr sz="17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85" dirty="0">
                <a:solidFill>
                  <a:srgbClr val="404040"/>
                </a:solidFill>
                <a:latin typeface="Verdana"/>
                <a:cs typeface="Verdana"/>
              </a:rPr>
              <a:t>fully</a:t>
            </a:r>
            <a:r>
              <a:rPr sz="17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15" dirty="0">
                <a:solidFill>
                  <a:srgbClr val="404040"/>
                </a:solidFill>
                <a:latin typeface="Verdana"/>
                <a:cs typeface="Verdana"/>
              </a:rPr>
              <a:t>confident</a:t>
            </a:r>
            <a:r>
              <a:rPr sz="17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10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7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20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7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75" dirty="0">
                <a:solidFill>
                  <a:srgbClr val="404040"/>
                </a:solidFill>
                <a:latin typeface="Verdana"/>
                <a:cs typeface="Verdana"/>
              </a:rPr>
              <a:t>shot</a:t>
            </a:r>
            <a:r>
              <a:rPr sz="17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20" dirty="0">
                <a:solidFill>
                  <a:srgbClr val="404040"/>
                </a:solidFill>
                <a:latin typeface="Verdana"/>
                <a:cs typeface="Verdana"/>
              </a:rPr>
              <a:t>you</a:t>
            </a:r>
            <a:r>
              <a:rPr sz="17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25" dirty="0">
                <a:solidFill>
                  <a:srgbClr val="404040"/>
                </a:solidFill>
                <a:latin typeface="Verdana"/>
                <a:cs typeface="Verdana"/>
              </a:rPr>
              <a:t>call</a:t>
            </a:r>
            <a:r>
              <a:rPr sz="17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70" dirty="0">
                <a:solidFill>
                  <a:srgbClr val="404040"/>
                </a:solidFill>
                <a:latin typeface="Verdana"/>
                <a:cs typeface="Verdana"/>
              </a:rPr>
              <a:t>your</a:t>
            </a:r>
            <a:r>
              <a:rPr sz="17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114" dirty="0">
                <a:solidFill>
                  <a:srgbClr val="404040"/>
                </a:solidFill>
                <a:latin typeface="Verdana"/>
                <a:cs typeface="Verdana"/>
              </a:rPr>
              <a:t>skip.</a:t>
            </a:r>
            <a:r>
              <a:rPr sz="17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185" dirty="0">
                <a:solidFill>
                  <a:srgbClr val="404040"/>
                </a:solidFill>
                <a:latin typeface="Verdana"/>
                <a:cs typeface="Verdana"/>
              </a:rPr>
              <a:t>If</a:t>
            </a:r>
            <a:r>
              <a:rPr sz="17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85" dirty="0">
                <a:solidFill>
                  <a:srgbClr val="404040"/>
                </a:solidFill>
                <a:latin typeface="Verdana"/>
                <a:cs typeface="Verdana"/>
              </a:rPr>
              <a:t>in</a:t>
            </a:r>
            <a:r>
              <a:rPr sz="17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25" dirty="0">
                <a:solidFill>
                  <a:srgbClr val="404040"/>
                </a:solidFill>
                <a:latin typeface="Verdana"/>
                <a:cs typeface="Verdana"/>
              </a:rPr>
              <a:t>doubt</a:t>
            </a:r>
            <a:r>
              <a:rPr sz="17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85" dirty="0">
                <a:solidFill>
                  <a:srgbClr val="404040"/>
                </a:solidFill>
                <a:latin typeface="Verdana"/>
                <a:cs typeface="Verdana"/>
              </a:rPr>
              <a:t>ask</a:t>
            </a:r>
            <a:r>
              <a:rPr sz="17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75" dirty="0">
                <a:solidFill>
                  <a:srgbClr val="404040"/>
                </a:solidFill>
                <a:latin typeface="Verdana"/>
                <a:cs typeface="Verdana"/>
              </a:rPr>
              <a:t>your</a:t>
            </a:r>
            <a:r>
              <a:rPr sz="17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105" dirty="0">
                <a:solidFill>
                  <a:srgbClr val="404040"/>
                </a:solidFill>
                <a:latin typeface="Verdana"/>
                <a:cs typeface="Verdana"/>
              </a:rPr>
              <a:t>skip</a:t>
            </a:r>
            <a:r>
              <a:rPr sz="17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15" dirty="0">
                <a:solidFill>
                  <a:srgbClr val="404040"/>
                </a:solidFill>
                <a:latin typeface="Verdana"/>
                <a:cs typeface="Verdana"/>
              </a:rPr>
              <a:t>to</a:t>
            </a:r>
            <a:r>
              <a:rPr sz="17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20" dirty="0">
                <a:solidFill>
                  <a:srgbClr val="404040"/>
                </a:solidFill>
                <a:latin typeface="Verdana"/>
                <a:cs typeface="Verdana"/>
              </a:rPr>
              <a:t>the </a:t>
            </a:r>
            <a:r>
              <a:rPr sz="1700" spc="-58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75" dirty="0">
                <a:solidFill>
                  <a:srgbClr val="404040"/>
                </a:solidFill>
                <a:latin typeface="Verdana"/>
                <a:cs typeface="Verdana"/>
              </a:rPr>
              <a:t>head</a:t>
            </a:r>
            <a:endParaRPr sz="17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  <a:tabLst>
                <a:tab pos="354965" algn="l"/>
              </a:tabLst>
            </a:pPr>
            <a:r>
              <a:rPr sz="1700" spc="-55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700" spc="-50" dirty="0">
                <a:solidFill>
                  <a:srgbClr val="404040"/>
                </a:solidFill>
                <a:latin typeface="Verdana"/>
                <a:cs typeface="Verdana"/>
              </a:rPr>
              <a:t>Be</a:t>
            </a:r>
            <a:r>
              <a:rPr sz="17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140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7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95" dirty="0">
                <a:solidFill>
                  <a:srgbClr val="404040"/>
                </a:solidFill>
                <a:latin typeface="Verdana"/>
                <a:cs typeface="Verdana"/>
              </a:rPr>
              <a:t>capable</a:t>
            </a:r>
            <a:r>
              <a:rPr sz="1700" spc="-16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60" dirty="0">
                <a:solidFill>
                  <a:srgbClr val="404040"/>
                </a:solidFill>
                <a:latin typeface="Verdana"/>
                <a:cs typeface="Verdana"/>
              </a:rPr>
              <a:t>measurer</a:t>
            </a:r>
            <a:r>
              <a:rPr sz="17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65" dirty="0">
                <a:solidFill>
                  <a:srgbClr val="404040"/>
                </a:solidFill>
                <a:latin typeface="Verdana"/>
                <a:cs typeface="Verdana"/>
              </a:rPr>
              <a:t>and</a:t>
            </a:r>
            <a:r>
              <a:rPr sz="17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30" dirty="0">
                <a:solidFill>
                  <a:srgbClr val="404040"/>
                </a:solidFill>
                <a:latin typeface="Verdana"/>
                <a:cs typeface="Verdana"/>
              </a:rPr>
              <a:t>aware</a:t>
            </a:r>
            <a:r>
              <a:rPr sz="17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10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7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20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7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45" dirty="0">
                <a:solidFill>
                  <a:srgbClr val="404040"/>
                </a:solidFill>
                <a:latin typeface="Verdana"/>
                <a:cs typeface="Verdana"/>
              </a:rPr>
              <a:t>laws</a:t>
            </a:r>
            <a:r>
              <a:rPr sz="17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10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7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20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7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65" dirty="0">
                <a:solidFill>
                  <a:srgbClr val="404040"/>
                </a:solidFill>
                <a:latin typeface="Verdana"/>
                <a:cs typeface="Verdana"/>
              </a:rPr>
              <a:t>game</a:t>
            </a:r>
            <a:r>
              <a:rPr sz="17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5" dirty="0">
                <a:solidFill>
                  <a:srgbClr val="404040"/>
                </a:solidFill>
                <a:latin typeface="Verdana"/>
                <a:cs typeface="Verdana"/>
              </a:rPr>
              <a:t>covering</a:t>
            </a:r>
            <a:r>
              <a:rPr sz="17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125" dirty="0">
                <a:solidFill>
                  <a:srgbClr val="404040"/>
                </a:solidFill>
                <a:latin typeface="Verdana"/>
                <a:cs typeface="Verdana"/>
              </a:rPr>
              <a:t>this</a:t>
            </a:r>
            <a:r>
              <a:rPr sz="17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35" dirty="0">
                <a:solidFill>
                  <a:srgbClr val="404040"/>
                </a:solidFill>
                <a:latin typeface="Verdana"/>
                <a:cs typeface="Verdana"/>
              </a:rPr>
              <a:t>area</a:t>
            </a:r>
            <a:endParaRPr sz="1700" dirty="0">
              <a:latin typeface="Verdana"/>
              <a:cs typeface="Verdana"/>
            </a:endParaRPr>
          </a:p>
          <a:p>
            <a:pPr marL="12700">
              <a:lnSpc>
                <a:spcPts val="1835"/>
              </a:lnSpc>
              <a:spcBef>
                <a:spcPts val="600"/>
              </a:spcBef>
              <a:tabLst>
                <a:tab pos="354965" algn="l"/>
              </a:tabLst>
            </a:pPr>
            <a:r>
              <a:rPr sz="1700" spc="-55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700" spc="-35" dirty="0">
                <a:solidFill>
                  <a:srgbClr val="404040"/>
                </a:solidFill>
                <a:latin typeface="Verdana"/>
                <a:cs typeface="Verdana"/>
              </a:rPr>
              <a:t>After</a:t>
            </a:r>
            <a:r>
              <a:rPr sz="17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30" dirty="0">
                <a:solidFill>
                  <a:srgbClr val="404040"/>
                </a:solidFill>
                <a:latin typeface="Verdana"/>
                <a:cs typeface="Verdana"/>
              </a:rPr>
              <a:t>determining</a:t>
            </a:r>
            <a:r>
              <a:rPr sz="17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20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7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100" dirty="0">
                <a:solidFill>
                  <a:srgbClr val="404040"/>
                </a:solidFill>
                <a:latin typeface="Verdana"/>
                <a:cs typeface="Verdana"/>
              </a:rPr>
              <a:t>result</a:t>
            </a:r>
            <a:r>
              <a:rPr sz="17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60" dirty="0">
                <a:solidFill>
                  <a:srgbClr val="404040"/>
                </a:solidFill>
                <a:latin typeface="Verdana"/>
                <a:cs typeface="Verdana"/>
              </a:rPr>
              <a:t>ensure</a:t>
            </a:r>
            <a:r>
              <a:rPr sz="17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20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7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114" dirty="0">
                <a:solidFill>
                  <a:srgbClr val="404040"/>
                </a:solidFill>
                <a:latin typeface="Verdana"/>
                <a:cs typeface="Verdana"/>
              </a:rPr>
              <a:t>skip,</a:t>
            </a:r>
            <a:r>
              <a:rPr sz="17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35" dirty="0">
                <a:solidFill>
                  <a:srgbClr val="404040"/>
                </a:solidFill>
                <a:latin typeface="Verdana"/>
                <a:cs typeface="Verdana"/>
              </a:rPr>
              <a:t>second</a:t>
            </a:r>
            <a:r>
              <a:rPr sz="17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65" dirty="0">
                <a:solidFill>
                  <a:srgbClr val="404040"/>
                </a:solidFill>
                <a:latin typeface="Verdana"/>
                <a:cs typeface="Verdana"/>
              </a:rPr>
              <a:t>and</a:t>
            </a:r>
            <a:r>
              <a:rPr sz="17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65" dirty="0">
                <a:solidFill>
                  <a:srgbClr val="404040"/>
                </a:solidFill>
                <a:latin typeface="Verdana"/>
                <a:cs typeface="Verdana"/>
              </a:rPr>
              <a:t>master</a:t>
            </a:r>
            <a:r>
              <a:rPr sz="17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40" dirty="0">
                <a:solidFill>
                  <a:srgbClr val="404040"/>
                </a:solidFill>
                <a:latin typeface="Verdana"/>
                <a:cs typeface="Verdana"/>
              </a:rPr>
              <a:t>board</a:t>
            </a:r>
            <a:endParaRPr sz="1700" dirty="0">
              <a:latin typeface="Verdana"/>
              <a:cs typeface="Verdana"/>
            </a:endParaRPr>
          </a:p>
          <a:p>
            <a:pPr marL="355600">
              <a:lnSpc>
                <a:spcPts val="1835"/>
              </a:lnSpc>
            </a:pPr>
            <a:r>
              <a:rPr sz="1700" spc="2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700" spc="5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700" spc="-11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700" spc="30" dirty="0">
                <a:solidFill>
                  <a:srgbClr val="404040"/>
                </a:solidFill>
                <a:latin typeface="Verdana"/>
                <a:cs typeface="Verdana"/>
              </a:rPr>
              <a:t>endant</a:t>
            </a:r>
            <a:r>
              <a:rPr sz="17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130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700" spc="-225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7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30" dirty="0">
                <a:solidFill>
                  <a:srgbClr val="404040"/>
                </a:solidFill>
                <a:latin typeface="Verdana"/>
                <a:cs typeface="Verdana"/>
              </a:rPr>
              <a:t>awar</a:t>
            </a:r>
            <a:r>
              <a:rPr sz="1700" spc="3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7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10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7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95" dirty="0">
                <a:solidFill>
                  <a:srgbClr val="404040"/>
                </a:solidFill>
                <a:latin typeface="Verdana"/>
                <a:cs typeface="Verdana"/>
              </a:rPr>
              <a:t>res</a:t>
            </a:r>
            <a:r>
              <a:rPr sz="1700" spc="-125" dirty="0">
                <a:solidFill>
                  <a:srgbClr val="404040"/>
                </a:solidFill>
                <a:latin typeface="Verdana"/>
                <a:cs typeface="Verdana"/>
              </a:rPr>
              <a:t>u</a:t>
            </a:r>
            <a:r>
              <a:rPr sz="1700" spc="-114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700" spc="-95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endParaRPr sz="1700" dirty="0">
              <a:latin typeface="Verdana"/>
              <a:cs typeface="Verdana"/>
            </a:endParaRPr>
          </a:p>
          <a:p>
            <a:pPr marL="355600" marR="5080" indent="-342900">
              <a:lnSpc>
                <a:spcPct val="8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700" spc="-55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700" spc="5" dirty="0">
                <a:solidFill>
                  <a:srgbClr val="404040"/>
                </a:solidFill>
                <a:latin typeface="Verdana"/>
                <a:cs typeface="Verdana"/>
              </a:rPr>
              <a:t>Communicates</a:t>
            </a:r>
            <a:r>
              <a:rPr sz="17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65" dirty="0">
                <a:solidFill>
                  <a:srgbClr val="404040"/>
                </a:solidFill>
                <a:latin typeface="Verdana"/>
                <a:cs typeface="Verdana"/>
              </a:rPr>
              <a:t>with</a:t>
            </a:r>
            <a:r>
              <a:rPr sz="17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20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7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105" dirty="0">
                <a:solidFill>
                  <a:srgbClr val="404040"/>
                </a:solidFill>
                <a:latin typeface="Verdana"/>
                <a:cs typeface="Verdana"/>
              </a:rPr>
              <a:t>skip</a:t>
            </a:r>
            <a:r>
              <a:rPr sz="17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404040"/>
                </a:solidFill>
                <a:latin typeface="Verdana"/>
                <a:cs typeface="Verdana"/>
              </a:rPr>
              <a:t>any</a:t>
            </a:r>
            <a:r>
              <a:rPr sz="17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50" dirty="0">
                <a:solidFill>
                  <a:srgbClr val="404040"/>
                </a:solidFill>
                <a:latin typeface="Verdana"/>
                <a:cs typeface="Verdana"/>
              </a:rPr>
              <a:t>thoughts</a:t>
            </a:r>
            <a:r>
              <a:rPr sz="17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65" dirty="0">
                <a:solidFill>
                  <a:srgbClr val="404040"/>
                </a:solidFill>
                <a:latin typeface="Verdana"/>
                <a:cs typeface="Verdana"/>
              </a:rPr>
              <a:t>from</a:t>
            </a:r>
            <a:r>
              <a:rPr sz="17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20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7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65" dirty="0">
                <a:solidFill>
                  <a:srgbClr val="404040"/>
                </a:solidFill>
                <a:latin typeface="Verdana"/>
                <a:cs typeface="Verdana"/>
              </a:rPr>
              <a:t>front</a:t>
            </a:r>
            <a:r>
              <a:rPr sz="17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50" dirty="0">
                <a:solidFill>
                  <a:srgbClr val="404040"/>
                </a:solidFill>
                <a:latin typeface="Verdana"/>
                <a:cs typeface="Verdana"/>
              </a:rPr>
              <a:t>end</a:t>
            </a:r>
            <a:r>
              <a:rPr sz="17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50" dirty="0">
                <a:solidFill>
                  <a:srgbClr val="404040"/>
                </a:solidFill>
                <a:latin typeface="Verdana"/>
                <a:cs typeface="Verdana"/>
              </a:rPr>
              <a:t>players</a:t>
            </a:r>
            <a:r>
              <a:rPr sz="17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35" dirty="0">
                <a:solidFill>
                  <a:srgbClr val="404040"/>
                </a:solidFill>
                <a:latin typeface="Verdana"/>
                <a:cs typeface="Verdana"/>
              </a:rPr>
              <a:t>about</a:t>
            </a:r>
            <a:r>
              <a:rPr sz="17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20" dirty="0">
                <a:solidFill>
                  <a:srgbClr val="404040"/>
                </a:solidFill>
                <a:latin typeface="Verdana"/>
                <a:cs typeface="Verdana"/>
              </a:rPr>
              <a:t>the </a:t>
            </a:r>
            <a:r>
              <a:rPr sz="1700" spc="-58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30" dirty="0">
                <a:solidFill>
                  <a:srgbClr val="404040"/>
                </a:solidFill>
                <a:latin typeface="Verdana"/>
                <a:cs typeface="Verdana"/>
              </a:rPr>
              <a:t>match</a:t>
            </a:r>
            <a:endParaRPr sz="17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6562" y="647776"/>
            <a:ext cx="9473438" cy="99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27710">
              <a:lnSpc>
                <a:spcPct val="100000"/>
              </a:lnSpc>
              <a:spcBef>
                <a:spcPts val="105"/>
              </a:spcBef>
            </a:pPr>
            <a:r>
              <a:rPr spc="-235" dirty="0"/>
              <a:t>20</a:t>
            </a:r>
            <a:r>
              <a:rPr lang="en-AU" spc="-235" dirty="0"/>
              <a:t>24</a:t>
            </a:r>
            <a:r>
              <a:rPr spc="-254" dirty="0"/>
              <a:t> </a:t>
            </a:r>
            <a:r>
              <a:rPr spc="-130" dirty="0"/>
              <a:t>T</a:t>
            </a:r>
            <a:r>
              <a:rPr lang="en-AU" spc="-130" dirty="0"/>
              <a:t>weed Ospreys</a:t>
            </a:r>
            <a:r>
              <a:rPr spc="-250" dirty="0"/>
              <a:t> </a:t>
            </a:r>
            <a:r>
              <a:rPr lang="en-AU" spc="-250" dirty="0"/>
              <a:t>Max Morris 7’s</a:t>
            </a:r>
            <a:r>
              <a:rPr spc="-254" dirty="0"/>
              <a:t> </a:t>
            </a:r>
            <a:r>
              <a:rPr spc="-170" dirty="0"/>
              <a:t>Info</a:t>
            </a:r>
            <a:r>
              <a:rPr spc="-254" dirty="0"/>
              <a:t> </a:t>
            </a:r>
            <a:r>
              <a:rPr spc="85" dirty="0"/>
              <a:t>Pack</a:t>
            </a:r>
          </a:p>
          <a:p>
            <a:pPr marL="727710">
              <a:lnSpc>
                <a:spcPct val="100000"/>
              </a:lnSpc>
              <a:spcBef>
                <a:spcPts val="5"/>
              </a:spcBef>
            </a:pPr>
            <a:r>
              <a:rPr b="1" spc="-175" dirty="0">
                <a:latin typeface="Tahoma"/>
                <a:cs typeface="Tahoma"/>
              </a:rPr>
              <a:t>Positions</a:t>
            </a:r>
            <a:r>
              <a:rPr b="1" spc="-55" dirty="0">
                <a:latin typeface="Tahoma"/>
                <a:cs typeface="Tahoma"/>
              </a:rPr>
              <a:t> </a:t>
            </a:r>
            <a:r>
              <a:rPr b="1" spc="50" dirty="0">
                <a:latin typeface="Tahoma"/>
                <a:cs typeface="Tahoma"/>
              </a:rPr>
              <a:t>and</a:t>
            </a:r>
            <a:r>
              <a:rPr b="1" spc="-50" dirty="0">
                <a:latin typeface="Tahoma"/>
                <a:cs typeface="Tahoma"/>
              </a:rPr>
              <a:t> </a:t>
            </a:r>
            <a:r>
              <a:rPr b="1" spc="-185" dirty="0">
                <a:latin typeface="Tahoma"/>
                <a:cs typeface="Tahoma"/>
              </a:rPr>
              <a:t>their</a:t>
            </a:r>
            <a:r>
              <a:rPr b="1" spc="-45" dirty="0">
                <a:latin typeface="Tahoma"/>
                <a:cs typeface="Tahoma"/>
              </a:rPr>
              <a:t> </a:t>
            </a:r>
            <a:r>
              <a:rPr b="1" spc="-85" dirty="0">
                <a:latin typeface="Tahoma"/>
                <a:cs typeface="Tahoma"/>
              </a:rPr>
              <a:t>role</a:t>
            </a:r>
            <a:r>
              <a:rPr b="1" spc="-50" dirty="0">
                <a:latin typeface="Tahoma"/>
                <a:cs typeface="Tahoma"/>
              </a:rPr>
              <a:t> </a:t>
            </a:r>
            <a:r>
              <a:rPr b="1" spc="-35" dirty="0">
                <a:latin typeface="Tahoma"/>
                <a:cs typeface="Tahoma"/>
              </a:rPr>
              <a:t>-</a:t>
            </a:r>
            <a:r>
              <a:rPr b="1" spc="-40" dirty="0">
                <a:latin typeface="Tahoma"/>
                <a:cs typeface="Tahoma"/>
              </a:rPr>
              <a:t> </a:t>
            </a:r>
            <a:r>
              <a:rPr b="1" spc="-395" dirty="0">
                <a:latin typeface="Tahoma"/>
                <a:cs typeface="Tahoma"/>
              </a:rPr>
              <a:t>SKIP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8270" y="2036191"/>
            <a:ext cx="8554085" cy="3255645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sz="1800" spc="-20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800" spc="-36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55" dirty="0">
                <a:solidFill>
                  <a:srgbClr val="404040"/>
                </a:solidFill>
                <a:latin typeface="Verdana"/>
                <a:cs typeface="Verdana"/>
              </a:rPr>
              <a:t>Ca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p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10" dirty="0">
                <a:solidFill>
                  <a:srgbClr val="404040"/>
                </a:solidFill>
                <a:latin typeface="Verdana"/>
                <a:cs typeface="Verdana"/>
              </a:rPr>
              <a:t>R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-165" dirty="0">
                <a:solidFill>
                  <a:srgbClr val="404040"/>
                </a:solidFill>
                <a:latin typeface="Verdana"/>
                <a:cs typeface="Verdana"/>
              </a:rPr>
              <a:t>k</a:t>
            </a:r>
            <a:endParaRPr sz="1800" dirty="0">
              <a:latin typeface="Verdana"/>
              <a:cs typeface="Verdana"/>
            </a:endParaRPr>
          </a:p>
          <a:p>
            <a:pPr marL="355600" marR="148590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800" spc="-6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skip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must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be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0" dirty="0">
                <a:solidFill>
                  <a:srgbClr val="404040"/>
                </a:solidFill>
                <a:latin typeface="Verdana"/>
                <a:cs typeface="Verdana"/>
              </a:rPr>
              <a:t>able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to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play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all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shots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from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4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drive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to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4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draw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in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particular </a:t>
            </a:r>
            <a:r>
              <a:rPr sz="1800" spc="-61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drawing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off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centre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line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and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to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ditch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800" spc="-6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Must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stay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involved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in</a:t>
            </a:r>
            <a:r>
              <a:rPr sz="1800" spc="-16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game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at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all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times.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No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sitting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on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bank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and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not</a:t>
            </a:r>
            <a:endParaRPr sz="1800" dirty="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commun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170" dirty="0">
                <a:solidFill>
                  <a:srgbClr val="404040"/>
                </a:solidFill>
                <a:latin typeface="Verdana"/>
                <a:cs typeface="Verdana"/>
              </a:rPr>
              <a:t>c</a:t>
            </a:r>
            <a:r>
              <a:rPr sz="1800" spc="190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ti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g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w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it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t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m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354965" algn="l"/>
              </a:tabLst>
            </a:pPr>
            <a:r>
              <a:rPr sz="1800" spc="-6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Must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be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at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all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times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confident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and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encouraging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team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mates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800" spc="-6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Should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never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show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displeasure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with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their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team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mates</a:t>
            </a:r>
            <a:endParaRPr sz="1800" dirty="0">
              <a:latin typeface="Verdana"/>
              <a:cs typeface="Verdana"/>
            </a:endParaRPr>
          </a:p>
          <a:p>
            <a:pPr marL="355600" marR="578485" indent="-3429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800" spc="-6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800" spc="-200" dirty="0">
                <a:solidFill>
                  <a:srgbClr val="404040"/>
                </a:solidFill>
                <a:latin typeface="Verdana"/>
                <a:cs typeface="Verdana"/>
              </a:rPr>
              <a:t>If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you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have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something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to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say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to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your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team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mates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do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so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quietly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at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the </a:t>
            </a:r>
            <a:r>
              <a:rPr sz="1800" spc="-6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75" dirty="0">
                <a:solidFill>
                  <a:srgbClr val="404040"/>
                </a:solidFill>
                <a:latin typeface="Verdana"/>
                <a:cs typeface="Verdana"/>
              </a:rPr>
              <a:t>change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over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45" dirty="0">
                <a:solidFill>
                  <a:srgbClr val="404040"/>
                </a:solidFill>
                <a:latin typeface="Verdana"/>
                <a:cs typeface="Verdana"/>
              </a:rPr>
              <a:t>end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not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in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public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for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all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to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see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and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hear.</a:t>
            </a:r>
            <a:endParaRPr sz="18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6562" y="647776"/>
            <a:ext cx="9321038" cy="99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27710">
              <a:lnSpc>
                <a:spcPct val="100000"/>
              </a:lnSpc>
              <a:spcBef>
                <a:spcPts val="105"/>
              </a:spcBef>
            </a:pPr>
            <a:r>
              <a:rPr spc="-235" dirty="0"/>
              <a:t>202</a:t>
            </a:r>
            <a:r>
              <a:rPr lang="en-AU" spc="-235" dirty="0"/>
              <a:t>4</a:t>
            </a:r>
            <a:r>
              <a:rPr spc="-254" dirty="0"/>
              <a:t> </a:t>
            </a:r>
            <a:r>
              <a:rPr spc="-130" dirty="0"/>
              <a:t>T</a:t>
            </a:r>
            <a:r>
              <a:rPr lang="en-AU" spc="-130" dirty="0"/>
              <a:t>weed Ospreys</a:t>
            </a:r>
            <a:r>
              <a:rPr spc="-250" dirty="0"/>
              <a:t> </a:t>
            </a:r>
            <a:r>
              <a:rPr lang="en-AU" spc="-250" dirty="0"/>
              <a:t>Max Morris 7’s</a:t>
            </a:r>
            <a:r>
              <a:rPr spc="-254" dirty="0"/>
              <a:t> </a:t>
            </a:r>
            <a:r>
              <a:rPr spc="-170" dirty="0"/>
              <a:t>Info</a:t>
            </a:r>
            <a:r>
              <a:rPr spc="-254" dirty="0"/>
              <a:t> </a:t>
            </a:r>
            <a:r>
              <a:rPr spc="85" dirty="0"/>
              <a:t>Pack</a:t>
            </a:r>
          </a:p>
          <a:p>
            <a:pPr marL="727710">
              <a:lnSpc>
                <a:spcPct val="100000"/>
              </a:lnSpc>
              <a:spcBef>
                <a:spcPts val="5"/>
              </a:spcBef>
            </a:pPr>
            <a:r>
              <a:rPr b="1" spc="-80" dirty="0">
                <a:latin typeface="Tahoma"/>
                <a:cs typeface="Tahoma"/>
              </a:rPr>
              <a:t>Team</a:t>
            </a:r>
            <a:r>
              <a:rPr b="1" spc="-45" dirty="0">
                <a:latin typeface="Tahoma"/>
                <a:cs typeface="Tahoma"/>
              </a:rPr>
              <a:t> </a:t>
            </a:r>
            <a:r>
              <a:rPr b="1" spc="-90" dirty="0">
                <a:latin typeface="Tahoma"/>
                <a:cs typeface="Tahoma"/>
              </a:rPr>
              <a:t>Player</a:t>
            </a:r>
            <a:r>
              <a:rPr b="1" spc="-55" dirty="0">
                <a:latin typeface="Tahoma"/>
                <a:cs typeface="Tahoma"/>
              </a:rPr>
              <a:t> </a:t>
            </a:r>
            <a:r>
              <a:rPr b="1" spc="-35" dirty="0">
                <a:latin typeface="Tahoma"/>
                <a:cs typeface="Tahoma"/>
              </a:rPr>
              <a:t>-</a:t>
            </a:r>
            <a:r>
              <a:rPr b="1" spc="-30" dirty="0">
                <a:latin typeface="Tahoma"/>
                <a:cs typeface="Tahoma"/>
              </a:rPr>
              <a:t> </a:t>
            </a:r>
            <a:r>
              <a:rPr b="1" spc="-105" dirty="0">
                <a:latin typeface="Tahoma"/>
                <a:cs typeface="Tahoma"/>
              </a:rPr>
              <a:t>your</a:t>
            </a:r>
            <a:r>
              <a:rPr b="1" spc="-40" dirty="0">
                <a:latin typeface="Tahoma"/>
                <a:cs typeface="Tahoma"/>
              </a:rPr>
              <a:t> </a:t>
            </a:r>
            <a:r>
              <a:rPr b="1" spc="-5" dirty="0">
                <a:latin typeface="Tahoma"/>
                <a:cs typeface="Tahoma"/>
              </a:rPr>
              <a:t>extended</a:t>
            </a:r>
            <a:r>
              <a:rPr b="1" spc="-50" dirty="0">
                <a:latin typeface="Tahoma"/>
                <a:cs typeface="Tahoma"/>
              </a:rPr>
              <a:t> </a:t>
            </a:r>
            <a:r>
              <a:rPr b="1" spc="-95" dirty="0">
                <a:latin typeface="Tahoma"/>
                <a:cs typeface="Tahoma"/>
              </a:rPr>
              <a:t>role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8270" y="2036191"/>
            <a:ext cx="8755380" cy="3804285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sz="1800" i="1" spc="-35" dirty="0">
                <a:solidFill>
                  <a:srgbClr val="404040"/>
                </a:solidFill>
                <a:latin typeface="Verdana"/>
                <a:cs typeface="Verdana"/>
              </a:rPr>
              <a:t>W</a:t>
            </a:r>
            <a:r>
              <a:rPr sz="1800" i="1" spc="-5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i="1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i="1" spc="-10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i="1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i="1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i="1" spc="-85" dirty="0">
                <a:solidFill>
                  <a:srgbClr val="404040"/>
                </a:solidFill>
                <a:latin typeface="Verdana"/>
                <a:cs typeface="Verdana"/>
              </a:rPr>
              <a:t>ls</a:t>
            </a:r>
            <a:r>
              <a:rPr sz="1800" i="1" spc="-120" dirty="0">
                <a:solidFill>
                  <a:srgbClr val="404040"/>
                </a:solidFill>
                <a:latin typeface="Verdana"/>
                <a:cs typeface="Verdana"/>
              </a:rPr>
              <a:t>e </a:t>
            </a:r>
            <a:r>
              <a:rPr sz="1800" i="1" spc="170" dirty="0">
                <a:solidFill>
                  <a:srgbClr val="404040"/>
                </a:solidFill>
                <a:latin typeface="Verdana"/>
                <a:cs typeface="Verdana"/>
              </a:rPr>
              <a:t>c</a:t>
            </a:r>
            <a:r>
              <a:rPr sz="1800" i="1" spc="190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i="1" spc="-4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i="1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i="1" spc="-95" dirty="0">
                <a:solidFill>
                  <a:srgbClr val="404040"/>
                </a:solidFill>
                <a:latin typeface="Verdana"/>
                <a:cs typeface="Verdana"/>
              </a:rPr>
              <a:t>y</a:t>
            </a:r>
            <a:r>
              <a:rPr sz="1800" i="1" spc="20" dirty="0">
                <a:solidFill>
                  <a:srgbClr val="404040"/>
                </a:solidFill>
                <a:latin typeface="Verdana"/>
                <a:cs typeface="Verdana"/>
              </a:rPr>
              <a:t>ou</a:t>
            </a:r>
            <a:r>
              <a:rPr sz="1800" i="1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i="1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i="1" spc="105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i="1" spc="110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i="1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i="1" spc="-85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i="1" spc="85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i="1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i="1" spc="-95" dirty="0">
                <a:solidFill>
                  <a:srgbClr val="404040"/>
                </a:solidFill>
                <a:latin typeface="Verdana"/>
                <a:cs typeface="Verdana"/>
              </a:rPr>
              <a:t>y</a:t>
            </a:r>
            <a:r>
              <a:rPr sz="1800" i="1" spc="20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i="1" spc="15" dirty="0">
                <a:solidFill>
                  <a:srgbClr val="404040"/>
                </a:solidFill>
                <a:latin typeface="Verdana"/>
                <a:cs typeface="Verdana"/>
              </a:rPr>
              <a:t>u</a:t>
            </a:r>
            <a:r>
              <a:rPr sz="1800" i="1" spc="-229" dirty="0">
                <a:solidFill>
                  <a:srgbClr val="404040"/>
                </a:solidFill>
                <a:latin typeface="Verdana"/>
                <a:cs typeface="Verdana"/>
              </a:rPr>
              <a:t>r</a:t>
            </a:r>
            <a:r>
              <a:rPr sz="1800" i="1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i="1" spc="-9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i="1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i="1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i="1" spc="5" dirty="0">
                <a:solidFill>
                  <a:srgbClr val="404040"/>
                </a:solidFill>
                <a:latin typeface="Verdana"/>
                <a:cs typeface="Verdana"/>
              </a:rPr>
              <a:t>m?</a:t>
            </a:r>
            <a:endParaRPr sz="1800" dirty="0">
              <a:latin typeface="Verdana"/>
              <a:cs typeface="Verdana"/>
            </a:endParaRPr>
          </a:p>
          <a:p>
            <a:pPr marL="355600" marR="33655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800" spc="-6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800" b="1" spc="-10" dirty="0">
                <a:solidFill>
                  <a:srgbClr val="404040"/>
                </a:solidFill>
                <a:latin typeface="Tahoma"/>
                <a:cs typeface="Tahoma"/>
              </a:rPr>
              <a:t>Communication</a:t>
            </a:r>
            <a:r>
              <a:rPr sz="1800" b="1" spc="-5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25" dirty="0">
                <a:solidFill>
                  <a:srgbClr val="404040"/>
                </a:solidFill>
                <a:latin typeface="Tahoma"/>
                <a:cs typeface="Tahoma"/>
              </a:rPr>
              <a:t>and</a:t>
            </a:r>
            <a:r>
              <a:rPr sz="1800" b="1" spc="-4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ahoma"/>
                <a:cs typeface="Tahoma"/>
              </a:rPr>
              <a:t>encouragement</a:t>
            </a:r>
            <a:r>
              <a:rPr sz="1800" b="1" spc="-6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spc="-245" dirty="0">
                <a:solidFill>
                  <a:srgbClr val="404040"/>
                </a:solidFill>
                <a:latin typeface="Verdana"/>
                <a:cs typeface="Verdana"/>
              </a:rPr>
              <a:t>–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some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players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are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louder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than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others </a:t>
            </a:r>
            <a:r>
              <a:rPr sz="1800" spc="-6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5" dirty="0">
                <a:solidFill>
                  <a:srgbClr val="404040"/>
                </a:solidFill>
                <a:latin typeface="Verdana"/>
                <a:cs typeface="Verdana"/>
              </a:rPr>
              <a:t>b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u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v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sma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20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u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25" dirty="0">
                <a:solidFill>
                  <a:srgbClr val="404040"/>
                </a:solidFill>
                <a:latin typeface="Verdana"/>
                <a:cs typeface="Verdana"/>
              </a:rPr>
              <a:t>p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u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70" dirty="0">
                <a:solidFill>
                  <a:srgbClr val="404040"/>
                </a:solidFill>
                <a:latin typeface="Verdana"/>
                <a:cs typeface="Verdana"/>
              </a:rPr>
              <a:t>c</a:t>
            </a:r>
            <a:r>
              <a:rPr sz="1800" spc="190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go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4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g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w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y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ts val="2155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800" spc="-6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800" b="1" spc="-35" dirty="0">
                <a:solidFill>
                  <a:srgbClr val="404040"/>
                </a:solidFill>
                <a:latin typeface="Tahoma"/>
                <a:cs typeface="Tahoma"/>
              </a:rPr>
              <a:t>Kicking</a:t>
            </a:r>
            <a:r>
              <a:rPr sz="1800" b="1" spc="-2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70" dirty="0">
                <a:solidFill>
                  <a:srgbClr val="404040"/>
                </a:solidFill>
                <a:latin typeface="Tahoma"/>
                <a:cs typeface="Tahoma"/>
              </a:rPr>
              <a:t>bowls</a:t>
            </a:r>
            <a:r>
              <a:rPr sz="1800" b="1" spc="-3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75" dirty="0">
                <a:solidFill>
                  <a:srgbClr val="404040"/>
                </a:solidFill>
                <a:latin typeface="Tahoma"/>
                <a:cs typeface="Tahoma"/>
              </a:rPr>
              <a:t>back</a:t>
            </a:r>
            <a:r>
              <a:rPr sz="1800" b="1" spc="-1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spc="-245" dirty="0">
                <a:solidFill>
                  <a:srgbClr val="404040"/>
                </a:solidFill>
                <a:latin typeface="Verdana"/>
                <a:cs typeface="Verdana"/>
              </a:rPr>
              <a:t>–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help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clear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your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rink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for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next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end,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 ensures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endParaRPr sz="1800" dirty="0">
              <a:latin typeface="Verdana"/>
              <a:cs typeface="Verdana"/>
            </a:endParaRPr>
          </a:p>
          <a:p>
            <a:pPr marL="355600">
              <a:lnSpc>
                <a:spcPts val="2155"/>
              </a:lnSpc>
            </a:pP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game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24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p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y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110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w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it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u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major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5" dirty="0">
                <a:solidFill>
                  <a:srgbClr val="404040"/>
                </a:solidFill>
                <a:latin typeface="Verdana"/>
                <a:cs typeface="Verdana"/>
              </a:rPr>
              <a:t>de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75" dirty="0">
                <a:solidFill>
                  <a:srgbClr val="404040"/>
                </a:solidFill>
                <a:latin typeface="Verdana"/>
                <a:cs typeface="Verdana"/>
              </a:rPr>
              <a:t>ys</a:t>
            </a:r>
            <a:endParaRPr sz="1800" dirty="0">
              <a:latin typeface="Verdana"/>
              <a:cs typeface="Verdana"/>
            </a:endParaRPr>
          </a:p>
          <a:p>
            <a:pPr marL="355600" marR="75565" indent="-342900">
              <a:lnSpc>
                <a:spcPct val="100000"/>
              </a:lnSpc>
              <a:spcBef>
                <a:spcPts val="1005"/>
              </a:spcBef>
              <a:tabLst>
                <a:tab pos="354965" algn="l"/>
              </a:tabLst>
            </a:pPr>
            <a:r>
              <a:rPr sz="1800" spc="-6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800" b="1" spc="-35" dirty="0">
                <a:solidFill>
                  <a:srgbClr val="404040"/>
                </a:solidFill>
                <a:latin typeface="Tahoma"/>
                <a:cs typeface="Tahoma"/>
              </a:rPr>
              <a:t>Pick</a:t>
            </a:r>
            <a:r>
              <a:rPr sz="1800" b="1" spc="-1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70" dirty="0">
                <a:solidFill>
                  <a:srgbClr val="404040"/>
                </a:solidFill>
                <a:latin typeface="Tahoma"/>
                <a:cs typeface="Tahoma"/>
              </a:rPr>
              <a:t>bowls</a:t>
            </a:r>
            <a:r>
              <a:rPr sz="1800" b="1" spc="-3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15" dirty="0">
                <a:solidFill>
                  <a:srgbClr val="404040"/>
                </a:solidFill>
                <a:latin typeface="Tahoma"/>
                <a:cs typeface="Tahoma"/>
              </a:rPr>
              <a:t>up</a:t>
            </a:r>
            <a:r>
              <a:rPr sz="1800" b="1" spc="-4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120" dirty="0">
                <a:solidFill>
                  <a:srgbClr val="404040"/>
                </a:solidFill>
                <a:latin typeface="Tahoma"/>
                <a:cs typeface="Tahoma"/>
              </a:rPr>
              <a:t>for</a:t>
            </a:r>
            <a:r>
              <a:rPr sz="1800" b="1" spc="-3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Tahoma"/>
                <a:cs typeface="Tahoma"/>
              </a:rPr>
              <a:t>team</a:t>
            </a:r>
            <a:r>
              <a:rPr sz="1800" b="1" spc="-4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35" dirty="0">
                <a:solidFill>
                  <a:srgbClr val="404040"/>
                </a:solidFill>
                <a:latin typeface="Tahoma"/>
                <a:cs typeface="Tahoma"/>
              </a:rPr>
              <a:t>mates</a:t>
            </a:r>
            <a:r>
              <a:rPr sz="1800" b="1" spc="-2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spc="-245" dirty="0">
                <a:solidFill>
                  <a:srgbClr val="404040"/>
                </a:solidFill>
                <a:latin typeface="Verdana"/>
                <a:cs typeface="Verdana"/>
              </a:rPr>
              <a:t>–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discuss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prior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to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game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if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your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teammates </a:t>
            </a:r>
            <a:r>
              <a:rPr sz="1800" spc="-6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w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u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110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ke</a:t>
            </a:r>
            <a:r>
              <a:rPr sz="1800" spc="-16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229" dirty="0">
                <a:solidFill>
                  <a:srgbClr val="404040"/>
                </a:solidFill>
                <a:latin typeface="Verdana"/>
                <a:cs typeface="Verdana"/>
              </a:rPr>
              <a:t>r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5" dirty="0">
                <a:solidFill>
                  <a:srgbClr val="404040"/>
                </a:solidFill>
                <a:latin typeface="Verdana"/>
                <a:cs typeface="Verdana"/>
              </a:rPr>
              <a:t>bo</a:t>
            </a:r>
            <a:r>
              <a:rPr sz="1800" spc="50" dirty="0">
                <a:solidFill>
                  <a:srgbClr val="404040"/>
                </a:solidFill>
                <a:latin typeface="Verdana"/>
                <a:cs typeface="Verdana"/>
              </a:rPr>
              <a:t>w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-24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p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50" dirty="0">
                <a:solidFill>
                  <a:srgbClr val="404040"/>
                </a:solidFill>
                <a:latin typeface="Verdana"/>
                <a:cs typeface="Verdana"/>
              </a:rPr>
              <a:t>ck</a:t>
            </a:r>
            <a:r>
              <a:rPr sz="1800" spc="40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110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u</a:t>
            </a:r>
            <a:r>
              <a:rPr sz="1800" spc="105" dirty="0">
                <a:solidFill>
                  <a:srgbClr val="404040"/>
                </a:solidFill>
                <a:latin typeface="Verdana"/>
                <a:cs typeface="Verdana"/>
              </a:rPr>
              <a:t>p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800" spc="-6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800" b="1" spc="-100" dirty="0">
                <a:solidFill>
                  <a:srgbClr val="404040"/>
                </a:solidFill>
                <a:latin typeface="Tahoma"/>
                <a:cs typeface="Tahoma"/>
              </a:rPr>
              <a:t>Ensure</a:t>
            </a:r>
            <a:r>
              <a:rPr sz="1800" b="1" spc="-5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60" dirty="0">
                <a:solidFill>
                  <a:srgbClr val="404040"/>
                </a:solidFill>
                <a:latin typeface="Tahoma"/>
                <a:cs typeface="Tahoma"/>
              </a:rPr>
              <a:t>your</a:t>
            </a:r>
            <a:r>
              <a:rPr sz="1800" b="1" spc="-3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Tahoma"/>
                <a:cs typeface="Tahoma"/>
              </a:rPr>
              <a:t>team</a:t>
            </a:r>
            <a:r>
              <a:rPr sz="1800" b="1" spc="-4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125" dirty="0">
                <a:solidFill>
                  <a:srgbClr val="404040"/>
                </a:solidFill>
                <a:latin typeface="Tahoma"/>
                <a:cs typeface="Tahoma"/>
              </a:rPr>
              <a:t>is</a:t>
            </a:r>
            <a:r>
              <a:rPr sz="1800" b="1" spc="-4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25" dirty="0">
                <a:solidFill>
                  <a:srgbClr val="404040"/>
                </a:solidFill>
                <a:latin typeface="Tahoma"/>
                <a:cs typeface="Tahoma"/>
              </a:rPr>
              <a:t>hydrated</a:t>
            </a:r>
            <a:r>
              <a:rPr sz="1800" b="1" spc="-3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spc="-245" dirty="0">
                <a:solidFill>
                  <a:srgbClr val="404040"/>
                </a:solidFill>
                <a:latin typeface="Verdana"/>
                <a:cs typeface="Verdana"/>
              </a:rPr>
              <a:t>–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if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you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30" dirty="0">
                <a:solidFill>
                  <a:srgbClr val="404040"/>
                </a:solidFill>
                <a:latin typeface="Verdana"/>
                <a:cs typeface="Verdana"/>
              </a:rPr>
              <a:t>have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50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0" dirty="0">
                <a:solidFill>
                  <a:srgbClr val="404040"/>
                </a:solidFill>
                <a:latin typeface="Verdana"/>
                <a:cs typeface="Verdana"/>
              </a:rPr>
              <a:t>chance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ask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your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team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mates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if</a:t>
            </a:r>
            <a:endParaRPr sz="1800" dirty="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y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w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u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110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ke</a:t>
            </a:r>
            <a:r>
              <a:rPr sz="1800" spc="-16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4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w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229" dirty="0">
                <a:solidFill>
                  <a:srgbClr val="404040"/>
                </a:solidFill>
                <a:latin typeface="Verdana"/>
                <a:cs typeface="Verdana"/>
              </a:rPr>
              <a:t>r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110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pr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v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100" dirty="0">
                <a:solidFill>
                  <a:srgbClr val="404040"/>
                </a:solidFill>
                <a:latin typeface="Verdana"/>
                <a:cs typeface="Verdana"/>
              </a:rPr>
              <a:t>de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for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m.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20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-17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w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ork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90" dirty="0">
                <a:solidFill>
                  <a:srgbClr val="404040"/>
                </a:solidFill>
                <a:latin typeface="Verdana"/>
                <a:cs typeface="Verdana"/>
              </a:rPr>
              <a:t>og</a:t>
            </a:r>
            <a:r>
              <a:rPr sz="1800" spc="7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225" dirty="0">
                <a:solidFill>
                  <a:srgbClr val="404040"/>
                </a:solidFill>
                <a:latin typeface="Verdana"/>
                <a:cs typeface="Verdana"/>
              </a:rPr>
              <a:t>r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.</a:t>
            </a:r>
            <a:endParaRPr sz="1800" dirty="0">
              <a:latin typeface="Verdana"/>
              <a:cs typeface="Verdana"/>
            </a:endParaRPr>
          </a:p>
          <a:p>
            <a:pPr marL="355600" marR="429259" indent="-342900">
              <a:lnSpc>
                <a:spcPts val="2150"/>
              </a:lnSpc>
              <a:spcBef>
                <a:spcPts val="1090"/>
              </a:spcBef>
              <a:tabLst>
                <a:tab pos="354965" algn="l"/>
              </a:tabLst>
            </a:pPr>
            <a:r>
              <a:rPr sz="1800" spc="-6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800" b="1" spc="-50" dirty="0">
                <a:solidFill>
                  <a:srgbClr val="404040"/>
                </a:solidFill>
                <a:latin typeface="Tahoma"/>
                <a:cs typeface="Tahoma"/>
              </a:rPr>
              <a:t>Look</a:t>
            </a:r>
            <a:r>
              <a:rPr sz="1800" b="1" spc="-4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85" dirty="0">
                <a:solidFill>
                  <a:srgbClr val="404040"/>
                </a:solidFill>
                <a:latin typeface="Tahoma"/>
                <a:cs typeface="Tahoma"/>
              </a:rPr>
              <a:t>out</a:t>
            </a:r>
            <a:r>
              <a:rPr sz="1800" b="1" spc="-4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120" dirty="0">
                <a:solidFill>
                  <a:srgbClr val="404040"/>
                </a:solidFill>
                <a:latin typeface="Tahoma"/>
                <a:cs typeface="Tahoma"/>
              </a:rPr>
              <a:t>for</a:t>
            </a:r>
            <a:r>
              <a:rPr sz="1800" b="1" spc="-3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65" dirty="0">
                <a:solidFill>
                  <a:srgbClr val="404040"/>
                </a:solidFill>
                <a:latin typeface="Tahoma"/>
                <a:cs typeface="Tahoma"/>
              </a:rPr>
              <a:t>your</a:t>
            </a:r>
            <a:r>
              <a:rPr sz="1800" b="1" spc="-25" dirty="0">
                <a:solidFill>
                  <a:srgbClr val="404040"/>
                </a:solidFill>
                <a:latin typeface="Tahoma"/>
                <a:cs typeface="Tahoma"/>
              </a:rPr>
              <a:t> teammates</a:t>
            </a:r>
            <a:r>
              <a:rPr sz="1800" b="1" spc="-4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spc="-245" dirty="0">
                <a:solidFill>
                  <a:srgbClr val="404040"/>
                </a:solidFill>
                <a:latin typeface="Verdana"/>
                <a:cs typeface="Verdana"/>
              </a:rPr>
              <a:t>–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you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are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all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playing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together,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if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you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notice </a:t>
            </a:r>
            <a:r>
              <a:rPr sz="1800" spc="-61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there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Verdana"/>
                <a:cs typeface="Verdana"/>
              </a:rPr>
              <a:t>is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45" dirty="0">
                <a:solidFill>
                  <a:srgbClr val="404040"/>
                </a:solidFill>
                <a:latin typeface="Verdana"/>
                <a:cs typeface="Verdana"/>
              </a:rPr>
              <a:t>an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issue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let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them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know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you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are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there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for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them.</a:t>
            </a:r>
            <a:endParaRPr sz="18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6562" y="647776"/>
            <a:ext cx="9321038" cy="99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27710">
              <a:lnSpc>
                <a:spcPct val="100000"/>
              </a:lnSpc>
              <a:spcBef>
                <a:spcPts val="105"/>
              </a:spcBef>
            </a:pPr>
            <a:r>
              <a:rPr spc="-235" dirty="0"/>
              <a:t>20</a:t>
            </a:r>
            <a:r>
              <a:rPr lang="en-AU" spc="-235" dirty="0"/>
              <a:t>24</a:t>
            </a:r>
            <a:r>
              <a:rPr spc="-254" dirty="0"/>
              <a:t> </a:t>
            </a:r>
            <a:r>
              <a:rPr spc="-130" dirty="0"/>
              <a:t>T</a:t>
            </a:r>
            <a:r>
              <a:rPr lang="en-AU" spc="-130" dirty="0"/>
              <a:t>weed Ospreys</a:t>
            </a:r>
            <a:r>
              <a:rPr spc="-250" dirty="0"/>
              <a:t> </a:t>
            </a:r>
            <a:r>
              <a:rPr lang="en-AU" spc="-250" dirty="0"/>
              <a:t>Max Morris 7’s</a:t>
            </a:r>
            <a:r>
              <a:rPr spc="-254" dirty="0"/>
              <a:t> </a:t>
            </a:r>
            <a:r>
              <a:rPr spc="-170" dirty="0"/>
              <a:t>Info</a:t>
            </a:r>
            <a:r>
              <a:rPr spc="-254" dirty="0"/>
              <a:t> </a:t>
            </a:r>
            <a:r>
              <a:rPr spc="85" dirty="0"/>
              <a:t>Pack</a:t>
            </a:r>
          </a:p>
          <a:p>
            <a:pPr marL="727710">
              <a:lnSpc>
                <a:spcPct val="100000"/>
              </a:lnSpc>
              <a:spcBef>
                <a:spcPts val="5"/>
              </a:spcBef>
            </a:pPr>
            <a:r>
              <a:rPr b="1" spc="95" dirty="0">
                <a:latin typeface="Tahoma"/>
                <a:cs typeface="Tahoma"/>
              </a:rPr>
              <a:t>‘A</a:t>
            </a:r>
            <a:r>
              <a:rPr b="1" spc="-40" dirty="0">
                <a:latin typeface="Tahoma"/>
                <a:cs typeface="Tahoma"/>
              </a:rPr>
              <a:t> </a:t>
            </a:r>
            <a:r>
              <a:rPr lang="en-AU" b="1" spc="-114" dirty="0">
                <a:latin typeface="Tahoma"/>
                <a:cs typeface="Tahoma"/>
              </a:rPr>
              <a:t>Playing </a:t>
            </a:r>
            <a:r>
              <a:rPr b="1" spc="5" dirty="0">
                <a:latin typeface="Tahoma"/>
                <a:cs typeface="Tahoma"/>
              </a:rPr>
              <a:t>Da</a:t>
            </a:r>
            <a:r>
              <a:rPr b="1" spc="10" dirty="0">
                <a:latin typeface="Tahoma"/>
                <a:cs typeface="Tahoma"/>
              </a:rPr>
              <a:t>y</a:t>
            </a:r>
            <a:r>
              <a:rPr b="1" spc="-40" dirty="0">
                <a:latin typeface="Tahoma"/>
                <a:cs typeface="Tahoma"/>
              </a:rPr>
              <a:t> </a:t>
            </a:r>
            <a:r>
              <a:rPr b="1" spc="-440" dirty="0">
                <a:latin typeface="Tahoma"/>
                <a:cs typeface="Tahoma"/>
              </a:rPr>
              <a:t>–</a:t>
            </a:r>
            <a:r>
              <a:rPr b="1" spc="-45" dirty="0">
                <a:latin typeface="Tahoma"/>
                <a:cs typeface="Tahoma"/>
              </a:rPr>
              <a:t> </a:t>
            </a:r>
            <a:r>
              <a:rPr b="1" spc="-80" dirty="0">
                <a:latin typeface="Tahoma"/>
                <a:cs typeface="Tahoma"/>
              </a:rPr>
              <a:t>Playin</a:t>
            </a:r>
            <a:r>
              <a:rPr b="1" spc="-90" dirty="0">
                <a:latin typeface="Tahoma"/>
                <a:cs typeface="Tahoma"/>
              </a:rPr>
              <a:t>g</a:t>
            </a:r>
            <a:r>
              <a:rPr b="1" spc="-55" dirty="0">
                <a:latin typeface="Tahoma"/>
                <a:cs typeface="Tahoma"/>
              </a:rPr>
              <a:t> </a:t>
            </a:r>
            <a:r>
              <a:rPr b="1" spc="-50" dirty="0">
                <a:latin typeface="Tahoma"/>
                <a:cs typeface="Tahoma"/>
              </a:rPr>
              <a:t>A</a:t>
            </a:r>
            <a:r>
              <a:rPr b="1" spc="-55" dirty="0">
                <a:latin typeface="Tahoma"/>
                <a:cs typeface="Tahoma"/>
              </a:rPr>
              <a:t>w</a:t>
            </a:r>
            <a:r>
              <a:rPr b="1" spc="70" dirty="0">
                <a:latin typeface="Tahoma"/>
                <a:cs typeface="Tahoma"/>
              </a:rPr>
              <a:t>ay’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777874" y="1926463"/>
            <a:ext cx="10804526" cy="3638944"/>
          </a:xfrm>
          <a:prstGeom prst="rect">
            <a:avLst/>
          </a:prstGeom>
        </p:spPr>
        <p:txBody>
          <a:bodyPr vert="horz" wrap="square" lIns="0" tIns="247903" rIns="0" bIns="0" rtlCol="0">
            <a:spAutoFit/>
          </a:bodyPr>
          <a:lstStyle/>
          <a:p>
            <a:pPr marL="2245995" marR="7620" indent="-342900">
              <a:lnSpc>
                <a:spcPts val="1630"/>
              </a:lnSpc>
              <a:spcBef>
                <a:spcPts val="500"/>
              </a:spcBef>
              <a:tabLst>
                <a:tab pos="2245360" algn="l"/>
              </a:tabLst>
            </a:pPr>
            <a:r>
              <a:rPr spc="-55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pc="-70" dirty="0"/>
              <a:t>Arrive</a:t>
            </a:r>
            <a:r>
              <a:rPr spc="-165" dirty="0"/>
              <a:t> </a:t>
            </a:r>
            <a:r>
              <a:rPr spc="20" dirty="0"/>
              <a:t>at</a:t>
            </a:r>
            <a:r>
              <a:rPr spc="-130" dirty="0"/>
              <a:t> </a:t>
            </a:r>
            <a:r>
              <a:rPr lang="en-AU" spc="-70" dirty="0"/>
              <a:t>Club Tweed</a:t>
            </a:r>
            <a:r>
              <a:rPr spc="-145" dirty="0"/>
              <a:t> </a:t>
            </a:r>
            <a:r>
              <a:rPr spc="-40" dirty="0"/>
              <a:t>early</a:t>
            </a:r>
            <a:r>
              <a:rPr spc="-155" dirty="0"/>
              <a:t> </a:t>
            </a:r>
            <a:r>
              <a:rPr spc="-15" dirty="0"/>
              <a:t>to</a:t>
            </a:r>
            <a:r>
              <a:rPr spc="-100" dirty="0"/>
              <a:t> </a:t>
            </a:r>
            <a:r>
              <a:rPr spc="5" dirty="0"/>
              <a:t>meet</a:t>
            </a:r>
            <a:r>
              <a:rPr spc="-135" dirty="0"/>
              <a:t> </a:t>
            </a:r>
            <a:r>
              <a:rPr spc="-65" dirty="0"/>
              <a:t>with</a:t>
            </a:r>
            <a:r>
              <a:rPr spc="-125" dirty="0"/>
              <a:t> </a:t>
            </a:r>
            <a:r>
              <a:rPr spc="-40" dirty="0"/>
              <a:t>other</a:t>
            </a:r>
            <a:r>
              <a:rPr spc="-120" dirty="0"/>
              <a:t> </a:t>
            </a:r>
            <a:r>
              <a:rPr spc="15" dirty="0"/>
              <a:t>team</a:t>
            </a:r>
            <a:r>
              <a:rPr spc="-120" dirty="0"/>
              <a:t> </a:t>
            </a:r>
            <a:r>
              <a:rPr spc="-40" dirty="0"/>
              <a:t>members</a:t>
            </a:r>
            <a:r>
              <a:rPr spc="-130" dirty="0"/>
              <a:t> </a:t>
            </a:r>
            <a:r>
              <a:rPr spc="65" dirty="0"/>
              <a:t>and</a:t>
            </a:r>
            <a:r>
              <a:rPr spc="-125" dirty="0"/>
              <a:t> </a:t>
            </a:r>
            <a:r>
              <a:rPr spc="-40" dirty="0"/>
              <a:t>drive</a:t>
            </a:r>
            <a:r>
              <a:rPr spc="-165" dirty="0"/>
              <a:t> </a:t>
            </a:r>
            <a:r>
              <a:rPr spc="-15" dirty="0"/>
              <a:t>to</a:t>
            </a:r>
            <a:r>
              <a:rPr spc="-110" dirty="0"/>
              <a:t> </a:t>
            </a:r>
            <a:r>
              <a:rPr spc="10" dirty="0"/>
              <a:t>venue </a:t>
            </a:r>
            <a:r>
              <a:rPr spc="-585" dirty="0"/>
              <a:t> </a:t>
            </a:r>
            <a:r>
              <a:rPr spc="-65" dirty="0"/>
              <a:t>for</a:t>
            </a:r>
            <a:r>
              <a:rPr spc="-125" dirty="0"/>
              <a:t> </a:t>
            </a:r>
            <a:r>
              <a:rPr spc="-20" dirty="0"/>
              <a:t>the</a:t>
            </a:r>
            <a:r>
              <a:rPr spc="-130" dirty="0"/>
              <a:t> </a:t>
            </a:r>
            <a:r>
              <a:rPr spc="-5" dirty="0"/>
              <a:t>day.</a:t>
            </a:r>
          </a:p>
          <a:p>
            <a:pPr marL="2245995" marR="5080" indent="-342900">
              <a:lnSpc>
                <a:spcPts val="1630"/>
              </a:lnSpc>
              <a:spcBef>
                <a:spcPts val="1000"/>
              </a:spcBef>
              <a:tabLst>
                <a:tab pos="2245360" algn="l"/>
              </a:tabLst>
            </a:pPr>
            <a:r>
              <a:rPr spc="-55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pc="-35" dirty="0"/>
              <a:t>Before</a:t>
            </a:r>
            <a:r>
              <a:rPr spc="-150" dirty="0"/>
              <a:t> </a:t>
            </a:r>
            <a:r>
              <a:rPr spc="-5" dirty="0"/>
              <a:t>leaving</a:t>
            </a:r>
            <a:r>
              <a:rPr spc="-160" dirty="0"/>
              <a:t> </a:t>
            </a:r>
            <a:r>
              <a:rPr lang="en-AU" spc="-90" dirty="0"/>
              <a:t>Club Tweed</a:t>
            </a:r>
            <a:r>
              <a:rPr spc="-145" dirty="0"/>
              <a:t> </a:t>
            </a:r>
            <a:r>
              <a:rPr spc="-55" dirty="0"/>
              <a:t>ensure</a:t>
            </a:r>
            <a:r>
              <a:rPr spc="-130" dirty="0"/>
              <a:t> </a:t>
            </a:r>
            <a:r>
              <a:rPr spc="-20" dirty="0"/>
              <a:t>you</a:t>
            </a:r>
            <a:r>
              <a:rPr spc="-114" dirty="0"/>
              <a:t> </a:t>
            </a:r>
            <a:r>
              <a:rPr spc="35" dirty="0"/>
              <a:t>have</a:t>
            </a:r>
            <a:r>
              <a:rPr spc="-155" dirty="0"/>
              <a:t> </a:t>
            </a:r>
            <a:r>
              <a:rPr spc="-35" dirty="0"/>
              <a:t>all</a:t>
            </a:r>
            <a:r>
              <a:rPr spc="-160" dirty="0"/>
              <a:t> </a:t>
            </a:r>
            <a:r>
              <a:rPr spc="-20" dirty="0"/>
              <a:t>you</a:t>
            </a:r>
            <a:r>
              <a:rPr spc="-120" dirty="0"/>
              <a:t> </a:t>
            </a:r>
            <a:r>
              <a:rPr spc="65" dirty="0"/>
              <a:t>need</a:t>
            </a:r>
            <a:r>
              <a:rPr spc="-145" dirty="0"/>
              <a:t> </a:t>
            </a:r>
            <a:r>
              <a:rPr spc="-65" dirty="0"/>
              <a:t>for</a:t>
            </a:r>
            <a:r>
              <a:rPr spc="-114" dirty="0"/>
              <a:t> </a:t>
            </a:r>
            <a:r>
              <a:rPr spc="-20" dirty="0"/>
              <a:t>the</a:t>
            </a:r>
            <a:r>
              <a:rPr spc="-110" dirty="0"/>
              <a:t> </a:t>
            </a:r>
            <a:r>
              <a:rPr spc="45" dirty="0"/>
              <a:t>day</a:t>
            </a:r>
            <a:r>
              <a:rPr spc="-130" dirty="0"/>
              <a:t> </a:t>
            </a:r>
            <a:r>
              <a:rPr spc="-70" dirty="0"/>
              <a:t>(bowls,</a:t>
            </a:r>
            <a:r>
              <a:rPr spc="-120" dirty="0"/>
              <a:t> </a:t>
            </a:r>
            <a:r>
              <a:rPr spc="-85" dirty="0"/>
              <a:t>shoes, </a:t>
            </a:r>
            <a:r>
              <a:rPr spc="-580" dirty="0"/>
              <a:t> </a:t>
            </a:r>
            <a:r>
              <a:rPr spc="-40" dirty="0"/>
              <a:t>hat,</a:t>
            </a:r>
            <a:r>
              <a:rPr spc="-125" dirty="0"/>
              <a:t> </a:t>
            </a:r>
            <a:r>
              <a:rPr spc="-55" dirty="0"/>
              <a:t>sunscreen,</a:t>
            </a:r>
            <a:r>
              <a:rPr spc="-135" dirty="0"/>
              <a:t> </a:t>
            </a:r>
            <a:r>
              <a:rPr spc="10" dirty="0"/>
              <a:t>correct</a:t>
            </a:r>
            <a:r>
              <a:rPr spc="-145" dirty="0"/>
              <a:t> </a:t>
            </a:r>
            <a:r>
              <a:rPr spc="-10" dirty="0"/>
              <a:t>playing</a:t>
            </a:r>
            <a:r>
              <a:rPr spc="-150" dirty="0"/>
              <a:t> </a:t>
            </a:r>
            <a:r>
              <a:rPr spc="-70" dirty="0"/>
              <a:t>attire,</a:t>
            </a:r>
            <a:r>
              <a:rPr spc="-125" dirty="0"/>
              <a:t> </a:t>
            </a:r>
            <a:r>
              <a:rPr spc="-100" dirty="0"/>
              <a:t>stickers)</a:t>
            </a:r>
          </a:p>
          <a:p>
            <a:pPr marL="1903095">
              <a:lnSpc>
                <a:spcPts val="1835"/>
              </a:lnSpc>
              <a:spcBef>
                <a:spcPts val="605"/>
              </a:spcBef>
              <a:tabLst>
                <a:tab pos="2245360" algn="l"/>
              </a:tabLst>
            </a:pPr>
            <a:r>
              <a:rPr spc="-55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pc="100" dirty="0"/>
              <a:t>Once</a:t>
            </a:r>
            <a:r>
              <a:rPr spc="-145" dirty="0"/>
              <a:t> </a:t>
            </a:r>
            <a:r>
              <a:rPr spc="-40" dirty="0"/>
              <a:t>arrived</a:t>
            </a:r>
            <a:r>
              <a:rPr spc="-155" dirty="0"/>
              <a:t> </a:t>
            </a:r>
            <a:r>
              <a:rPr spc="20" dirty="0"/>
              <a:t>at</a:t>
            </a:r>
            <a:r>
              <a:rPr spc="-135" dirty="0"/>
              <a:t> </a:t>
            </a:r>
            <a:r>
              <a:rPr spc="-20" dirty="0"/>
              <a:t>the</a:t>
            </a:r>
            <a:r>
              <a:rPr spc="-125" dirty="0"/>
              <a:t> </a:t>
            </a:r>
            <a:r>
              <a:rPr spc="-20" dirty="0"/>
              <a:t>venue,</a:t>
            </a:r>
            <a:r>
              <a:rPr spc="-135" dirty="0"/>
              <a:t> </a:t>
            </a:r>
            <a:r>
              <a:rPr spc="-65" dirty="0"/>
              <a:t>familiarise</a:t>
            </a:r>
            <a:r>
              <a:rPr spc="-145" dirty="0"/>
              <a:t> </a:t>
            </a:r>
            <a:r>
              <a:rPr spc="-75" dirty="0"/>
              <a:t>yourself</a:t>
            </a:r>
            <a:r>
              <a:rPr spc="-165" dirty="0"/>
              <a:t> </a:t>
            </a:r>
            <a:r>
              <a:rPr spc="-65" dirty="0"/>
              <a:t>with</a:t>
            </a:r>
            <a:r>
              <a:rPr spc="-120" dirty="0"/>
              <a:t> </a:t>
            </a:r>
            <a:r>
              <a:rPr spc="-35" dirty="0"/>
              <a:t>all</a:t>
            </a:r>
            <a:r>
              <a:rPr spc="-120" dirty="0"/>
              <a:t> </a:t>
            </a:r>
            <a:r>
              <a:rPr spc="-20" dirty="0"/>
              <a:t>the</a:t>
            </a:r>
            <a:r>
              <a:rPr spc="-155" dirty="0"/>
              <a:t> </a:t>
            </a:r>
            <a:r>
              <a:rPr spc="-40" dirty="0"/>
              <a:t>amenities</a:t>
            </a:r>
            <a:r>
              <a:rPr spc="-145" dirty="0"/>
              <a:t> </a:t>
            </a:r>
            <a:r>
              <a:rPr spc="-65" dirty="0"/>
              <a:t>(greens,</a:t>
            </a:r>
          </a:p>
          <a:p>
            <a:pPr marL="2245995">
              <a:lnSpc>
                <a:spcPts val="1835"/>
              </a:lnSpc>
            </a:pPr>
            <a:r>
              <a:rPr spc="-110" dirty="0"/>
              <a:t>t</a:t>
            </a:r>
            <a:r>
              <a:rPr spc="-30" dirty="0"/>
              <a:t>o</a:t>
            </a:r>
            <a:r>
              <a:rPr spc="-10" dirty="0"/>
              <a:t>i</a:t>
            </a:r>
            <a:r>
              <a:rPr spc="-114" dirty="0"/>
              <a:t>l</a:t>
            </a:r>
            <a:r>
              <a:rPr dirty="0"/>
              <a:t>e</a:t>
            </a:r>
            <a:r>
              <a:rPr spc="-20" dirty="0"/>
              <a:t>t</a:t>
            </a:r>
            <a:r>
              <a:rPr spc="-225" dirty="0"/>
              <a:t>s</a:t>
            </a:r>
            <a:r>
              <a:rPr spc="-155" dirty="0"/>
              <a:t>,</a:t>
            </a:r>
            <a:r>
              <a:rPr spc="-140" dirty="0"/>
              <a:t> </a:t>
            </a:r>
            <a:r>
              <a:rPr spc="5" dirty="0"/>
              <a:t>bar</a:t>
            </a:r>
            <a:r>
              <a:rPr spc="-150" dirty="0"/>
              <a:t>,</a:t>
            </a:r>
            <a:r>
              <a:rPr spc="-135" dirty="0"/>
              <a:t> </a:t>
            </a:r>
            <a:r>
              <a:rPr spc="-25" dirty="0"/>
              <a:t>b</a:t>
            </a:r>
            <a:r>
              <a:rPr spc="-5" dirty="0"/>
              <a:t>i</a:t>
            </a:r>
            <a:r>
              <a:rPr spc="-190" dirty="0"/>
              <a:t>s</a:t>
            </a:r>
            <a:r>
              <a:rPr spc="-160" dirty="0"/>
              <a:t>t</a:t>
            </a:r>
            <a:r>
              <a:rPr spc="-65" dirty="0"/>
              <a:t>ro</a:t>
            </a:r>
            <a:r>
              <a:rPr spc="-120" dirty="0"/>
              <a:t> </a:t>
            </a:r>
            <a:r>
              <a:rPr dirty="0"/>
              <a:t>e</a:t>
            </a:r>
            <a:r>
              <a:rPr spc="-20" dirty="0"/>
              <a:t>t</a:t>
            </a:r>
            <a:r>
              <a:rPr spc="40" dirty="0"/>
              <a:t>c</a:t>
            </a:r>
            <a:r>
              <a:rPr spc="5" dirty="0"/>
              <a:t>.</a:t>
            </a:r>
            <a:r>
              <a:rPr spc="-145" dirty="0"/>
              <a:t>)</a:t>
            </a:r>
          </a:p>
          <a:p>
            <a:pPr marL="1903095">
              <a:lnSpc>
                <a:spcPct val="100000"/>
              </a:lnSpc>
              <a:spcBef>
                <a:spcPts val="600"/>
              </a:spcBef>
              <a:tabLst>
                <a:tab pos="2245360" algn="l"/>
              </a:tabLst>
            </a:pPr>
            <a:r>
              <a:rPr spc="-55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pc="15" dirty="0"/>
              <a:t>Have</a:t>
            </a:r>
            <a:r>
              <a:rPr spc="-160" dirty="0"/>
              <a:t> </a:t>
            </a:r>
            <a:r>
              <a:rPr spc="140" dirty="0"/>
              <a:t>a</a:t>
            </a:r>
            <a:r>
              <a:rPr spc="-120" dirty="0"/>
              <a:t> </a:t>
            </a:r>
            <a:r>
              <a:rPr spc="-95" dirty="0"/>
              <a:t>roll</a:t>
            </a:r>
            <a:r>
              <a:rPr spc="-120" dirty="0"/>
              <a:t> </a:t>
            </a:r>
            <a:r>
              <a:rPr spc="25" dirty="0"/>
              <a:t>up</a:t>
            </a:r>
            <a:r>
              <a:rPr spc="-140" dirty="0"/>
              <a:t> </a:t>
            </a:r>
            <a:r>
              <a:rPr spc="-25" dirty="0"/>
              <a:t>then</a:t>
            </a:r>
            <a:r>
              <a:rPr spc="-120" dirty="0"/>
              <a:t> </a:t>
            </a:r>
            <a:r>
              <a:rPr spc="-60" dirty="0"/>
              <a:t>relax</a:t>
            </a:r>
            <a:r>
              <a:rPr spc="-155" dirty="0"/>
              <a:t> </a:t>
            </a:r>
            <a:r>
              <a:rPr spc="10" dirty="0"/>
              <a:t>before</a:t>
            </a:r>
            <a:r>
              <a:rPr spc="-145" dirty="0"/>
              <a:t> </a:t>
            </a:r>
            <a:r>
              <a:rPr spc="-20" dirty="0"/>
              <a:t>the</a:t>
            </a:r>
            <a:r>
              <a:rPr spc="-130" dirty="0"/>
              <a:t> </a:t>
            </a:r>
            <a:r>
              <a:rPr dirty="0"/>
              <a:t>match,</a:t>
            </a:r>
            <a:r>
              <a:rPr spc="-110" dirty="0"/>
              <a:t> </a:t>
            </a:r>
            <a:r>
              <a:rPr spc="-150" dirty="0"/>
              <a:t>sit</a:t>
            </a:r>
            <a:r>
              <a:rPr spc="-140" dirty="0"/>
              <a:t> </a:t>
            </a:r>
            <a:r>
              <a:rPr spc="-15" dirty="0"/>
              <a:t>together</a:t>
            </a:r>
            <a:r>
              <a:rPr spc="-114" dirty="0"/>
              <a:t> </a:t>
            </a:r>
            <a:r>
              <a:rPr spc="20" dirty="0"/>
              <a:t>at</a:t>
            </a:r>
            <a:r>
              <a:rPr spc="-130" dirty="0"/>
              <a:t> </a:t>
            </a:r>
            <a:r>
              <a:rPr spc="-20" dirty="0"/>
              <a:t>venue.</a:t>
            </a:r>
          </a:p>
          <a:p>
            <a:pPr marL="2245995" marR="132080" indent="-342900">
              <a:lnSpc>
                <a:spcPct val="80000"/>
              </a:lnSpc>
              <a:spcBef>
                <a:spcPts val="994"/>
              </a:spcBef>
              <a:tabLst>
                <a:tab pos="2245360" algn="l"/>
              </a:tabLst>
            </a:pPr>
            <a:r>
              <a:rPr spc="-55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pc="15" dirty="0"/>
              <a:t>Managers</a:t>
            </a:r>
            <a:r>
              <a:rPr spc="-170" dirty="0"/>
              <a:t> </a:t>
            </a:r>
            <a:r>
              <a:rPr spc="-90" dirty="0"/>
              <a:t>will</a:t>
            </a:r>
            <a:r>
              <a:rPr spc="-120" dirty="0"/>
              <a:t> </a:t>
            </a:r>
            <a:r>
              <a:rPr spc="-10" dirty="0"/>
              <a:t>provide</a:t>
            </a:r>
            <a:r>
              <a:rPr spc="-140" dirty="0"/>
              <a:t> </a:t>
            </a:r>
            <a:r>
              <a:rPr spc="-10" dirty="0"/>
              <a:t>scorecards</a:t>
            </a:r>
            <a:r>
              <a:rPr spc="-150" dirty="0"/>
              <a:t> </a:t>
            </a:r>
            <a:r>
              <a:rPr spc="65" dirty="0"/>
              <a:t>and</a:t>
            </a:r>
            <a:r>
              <a:rPr spc="-140" dirty="0"/>
              <a:t> </a:t>
            </a:r>
            <a:r>
              <a:rPr spc="-40" dirty="0"/>
              <a:t>let</a:t>
            </a:r>
            <a:r>
              <a:rPr spc="-145" dirty="0"/>
              <a:t> </a:t>
            </a:r>
            <a:r>
              <a:rPr spc="-20" dirty="0"/>
              <a:t>you</a:t>
            </a:r>
            <a:r>
              <a:rPr spc="-120" dirty="0"/>
              <a:t> </a:t>
            </a:r>
            <a:r>
              <a:rPr spc="-20" dirty="0"/>
              <a:t>know</a:t>
            </a:r>
            <a:r>
              <a:rPr spc="-135" dirty="0"/>
              <a:t> </a:t>
            </a:r>
            <a:r>
              <a:rPr spc="20" dirty="0"/>
              <a:t>who</a:t>
            </a:r>
            <a:r>
              <a:rPr spc="-135" dirty="0"/>
              <a:t> </a:t>
            </a:r>
            <a:r>
              <a:rPr spc="-40" dirty="0"/>
              <a:t>has</a:t>
            </a:r>
            <a:r>
              <a:rPr spc="-125" dirty="0"/>
              <a:t> </a:t>
            </a:r>
            <a:r>
              <a:rPr spc="20" dirty="0"/>
              <a:t>won</a:t>
            </a:r>
            <a:r>
              <a:rPr spc="-125" dirty="0"/>
              <a:t> </a:t>
            </a:r>
            <a:r>
              <a:rPr spc="-20" dirty="0"/>
              <a:t>the</a:t>
            </a:r>
            <a:r>
              <a:rPr spc="-130" dirty="0"/>
              <a:t> </a:t>
            </a:r>
            <a:r>
              <a:rPr spc="-125" dirty="0"/>
              <a:t>toss,</a:t>
            </a:r>
            <a:r>
              <a:rPr spc="-100" dirty="0"/>
              <a:t> </a:t>
            </a:r>
            <a:r>
              <a:rPr spc="15" dirty="0"/>
              <a:t>who </a:t>
            </a:r>
            <a:r>
              <a:rPr spc="-580" dirty="0"/>
              <a:t> </a:t>
            </a:r>
            <a:r>
              <a:rPr spc="-85" dirty="0"/>
              <a:t>w</a:t>
            </a:r>
            <a:r>
              <a:rPr spc="-25" dirty="0"/>
              <a:t>i</a:t>
            </a:r>
            <a:r>
              <a:rPr spc="-130" dirty="0"/>
              <a:t>ll</a:t>
            </a:r>
            <a:r>
              <a:rPr spc="-125" dirty="0"/>
              <a:t> </a:t>
            </a:r>
            <a:r>
              <a:rPr spc="50" dirty="0"/>
              <a:t>h</a:t>
            </a:r>
            <a:r>
              <a:rPr spc="35" dirty="0"/>
              <a:t>a</a:t>
            </a:r>
            <a:r>
              <a:rPr spc="10" dirty="0"/>
              <a:t>v</a:t>
            </a:r>
            <a:r>
              <a:rPr spc="15" dirty="0"/>
              <a:t>e</a:t>
            </a:r>
            <a:r>
              <a:rPr spc="-170" dirty="0"/>
              <a:t> </a:t>
            </a:r>
            <a:r>
              <a:rPr spc="-110" dirty="0"/>
              <a:t>t</a:t>
            </a:r>
            <a:r>
              <a:rPr spc="25" dirty="0"/>
              <a:t>he</a:t>
            </a:r>
            <a:r>
              <a:rPr spc="-120" dirty="0"/>
              <a:t> </a:t>
            </a:r>
            <a:r>
              <a:rPr spc="-5" dirty="0"/>
              <a:t>mat</a:t>
            </a:r>
            <a:r>
              <a:rPr spc="-125" dirty="0"/>
              <a:t> </a:t>
            </a:r>
            <a:r>
              <a:rPr spc="65" dirty="0"/>
              <a:t>an</a:t>
            </a:r>
            <a:r>
              <a:rPr spc="70" dirty="0"/>
              <a:t>d</a:t>
            </a:r>
            <a:r>
              <a:rPr spc="-130" dirty="0"/>
              <a:t> </a:t>
            </a:r>
            <a:r>
              <a:rPr spc="70" dirty="0"/>
              <a:t>co</a:t>
            </a:r>
            <a:r>
              <a:rPr spc="35" dirty="0"/>
              <a:t>l</a:t>
            </a:r>
            <a:r>
              <a:rPr spc="-130" dirty="0"/>
              <a:t>l</a:t>
            </a:r>
            <a:r>
              <a:rPr spc="165" dirty="0"/>
              <a:t>e</a:t>
            </a:r>
            <a:r>
              <a:rPr spc="130" dirty="0"/>
              <a:t>c</a:t>
            </a:r>
            <a:r>
              <a:rPr spc="-95" dirty="0"/>
              <a:t>t</a:t>
            </a:r>
            <a:r>
              <a:rPr spc="-155" dirty="0"/>
              <a:t> </a:t>
            </a:r>
            <a:r>
              <a:rPr spc="-110" dirty="0"/>
              <a:t>t</a:t>
            </a:r>
            <a:r>
              <a:rPr spc="25" dirty="0"/>
              <a:t>he</a:t>
            </a:r>
            <a:r>
              <a:rPr spc="-120" dirty="0"/>
              <a:t> </a:t>
            </a:r>
            <a:r>
              <a:rPr spc="85" dirty="0"/>
              <a:t>g</a:t>
            </a:r>
            <a:r>
              <a:rPr spc="-15" dirty="0"/>
              <a:t>reen</a:t>
            </a:r>
            <a:r>
              <a:rPr spc="-145" dirty="0"/>
              <a:t> </a:t>
            </a:r>
            <a:r>
              <a:rPr spc="-50" dirty="0"/>
              <a:t>fees.</a:t>
            </a:r>
          </a:p>
          <a:p>
            <a:pPr marL="1903095">
              <a:lnSpc>
                <a:spcPct val="100000"/>
              </a:lnSpc>
              <a:spcBef>
                <a:spcPts val="585"/>
              </a:spcBef>
              <a:tabLst>
                <a:tab pos="2245360" algn="l"/>
              </a:tabLst>
            </a:pPr>
            <a:r>
              <a:rPr spc="-18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pc="-140" dirty="0"/>
              <a:t>2</a:t>
            </a:r>
            <a:r>
              <a:rPr spc="-130" dirty="0"/>
              <a:t> </a:t>
            </a:r>
            <a:r>
              <a:rPr spc="-114" dirty="0"/>
              <a:t>t</a:t>
            </a:r>
            <a:r>
              <a:rPr spc="-210" dirty="0"/>
              <a:t>r</a:t>
            </a:r>
            <a:r>
              <a:rPr spc="-130" dirty="0"/>
              <a:t>i</a:t>
            </a:r>
            <a:r>
              <a:rPr spc="5" dirty="0"/>
              <a:t>al</a:t>
            </a:r>
            <a:r>
              <a:rPr spc="-140" dirty="0"/>
              <a:t> </a:t>
            </a:r>
            <a:r>
              <a:rPr spc="90" dirty="0"/>
              <a:t>e</a:t>
            </a:r>
            <a:r>
              <a:rPr spc="-50" dirty="0"/>
              <a:t>nds</a:t>
            </a:r>
            <a:r>
              <a:rPr spc="-135" dirty="0"/>
              <a:t> </a:t>
            </a:r>
            <a:r>
              <a:rPr spc="-175" dirty="0"/>
              <a:t>(</a:t>
            </a:r>
            <a:r>
              <a:rPr spc="65" dirty="0"/>
              <a:t>concen</a:t>
            </a:r>
            <a:r>
              <a:rPr spc="25" dirty="0"/>
              <a:t>t</a:t>
            </a:r>
            <a:r>
              <a:rPr spc="-60" dirty="0"/>
              <a:t>rat</a:t>
            </a:r>
            <a:r>
              <a:rPr spc="-125" dirty="0"/>
              <a:t>i</a:t>
            </a:r>
            <a:r>
              <a:rPr spc="25" dirty="0"/>
              <a:t>on</a:t>
            </a:r>
            <a:r>
              <a:rPr spc="-125" dirty="0"/>
              <a:t> </a:t>
            </a:r>
            <a:r>
              <a:rPr spc="-235" dirty="0"/>
              <a:t>s</a:t>
            </a:r>
            <a:r>
              <a:rPr spc="-110" dirty="0"/>
              <a:t>t</a:t>
            </a:r>
            <a:r>
              <a:rPr spc="-65" dirty="0"/>
              <a:t>ar</a:t>
            </a:r>
            <a:r>
              <a:rPr spc="-60" dirty="0"/>
              <a:t>t</a:t>
            </a:r>
            <a:r>
              <a:rPr spc="-225" dirty="0"/>
              <a:t>s</a:t>
            </a:r>
            <a:r>
              <a:rPr spc="-114" dirty="0"/>
              <a:t> </a:t>
            </a:r>
            <a:r>
              <a:rPr spc="-20" dirty="0"/>
              <a:t>now)</a:t>
            </a:r>
            <a:r>
              <a:rPr spc="-140" dirty="0"/>
              <a:t> </a:t>
            </a:r>
            <a:r>
              <a:rPr spc="-110" dirty="0"/>
              <a:t>t</a:t>
            </a:r>
            <a:r>
              <a:rPr spc="5" dirty="0"/>
              <a:t>hen</a:t>
            </a:r>
            <a:r>
              <a:rPr lang="en-AU" spc="-125" dirty="0"/>
              <a:t> the</a:t>
            </a:r>
            <a:r>
              <a:rPr spc="-145" dirty="0"/>
              <a:t> </a:t>
            </a:r>
            <a:r>
              <a:rPr spc="55" dirty="0"/>
              <a:t>m</a:t>
            </a:r>
            <a:r>
              <a:rPr spc="25" dirty="0"/>
              <a:t>a</a:t>
            </a:r>
            <a:r>
              <a:rPr spc="-110" dirty="0"/>
              <a:t>t</a:t>
            </a:r>
            <a:r>
              <a:rPr spc="10" dirty="0"/>
              <a:t>ch</a:t>
            </a:r>
            <a:r>
              <a:rPr lang="en-AU" spc="10" dirty="0"/>
              <a:t> commences</a:t>
            </a:r>
            <a:r>
              <a:rPr spc="10" dirty="0"/>
              <a:t>.</a:t>
            </a:r>
          </a:p>
          <a:p>
            <a:pPr marL="1903095">
              <a:lnSpc>
                <a:spcPct val="100000"/>
              </a:lnSpc>
              <a:spcBef>
                <a:spcPts val="605"/>
              </a:spcBef>
              <a:tabLst>
                <a:tab pos="2245360" algn="l"/>
              </a:tabLst>
            </a:pPr>
            <a:r>
              <a:rPr spc="-55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pc="-180" dirty="0"/>
              <a:t>Sit</a:t>
            </a:r>
            <a:r>
              <a:rPr spc="-140" dirty="0"/>
              <a:t> </a:t>
            </a:r>
            <a:r>
              <a:rPr spc="-65" dirty="0"/>
              <a:t>with</a:t>
            </a:r>
            <a:r>
              <a:rPr spc="-130" dirty="0"/>
              <a:t> </a:t>
            </a:r>
            <a:r>
              <a:rPr spc="5" dirty="0"/>
              <a:t>opponents</a:t>
            </a:r>
            <a:r>
              <a:rPr spc="-135" dirty="0"/>
              <a:t> </a:t>
            </a:r>
            <a:r>
              <a:rPr spc="-25" dirty="0"/>
              <a:t>following</a:t>
            </a:r>
            <a:r>
              <a:rPr spc="-145" dirty="0"/>
              <a:t> </a:t>
            </a:r>
            <a:r>
              <a:rPr spc="-20" dirty="0"/>
              <a:t>the</a:t>
            </a:r>
            <a:r>
              <a:rPr spc="-120" dirty="0"/>
              <a:t> </a:t>
            </a:r>
            <a:r>
              <a:rPr spc="30" dirty="0"/>
              <a:t>match</a:t>
            </a:r>
            <a:r>
              <a:rPr spc="-114" dirty="0"/>
              <a:t> </a:t>
            </a:r>
            <a:r>
              <a:rPr spc="-229" dirty="0"/>
              <a:t>–</a:t>
            </a:r>
            <a:r>
              <a:rPr spc="-114" dirty="0"/>
              <a:t> </a:t>
            </a:r>
            <a:r>
              <a:rPr spc="-95" dirty="0"/>
              <a:t>drink,</a:t>
            </a:r>
            <a:r>
              <a:rPr spc="-145" dirty="0"/>
              <a:t> </a:t>
            </a:r>
            <a:r>
              <a:rPr spc="-10" dirty="0"/>
              <a:t>eat,</a:t>
            </a:r>
            <a:r>
              <a:rPr spc="-114" dirty="0"/>
              <a:t> </a:t>
            </a:r>
            <a:r>
              <a:rPr spc="-35" dirty="0"/>
              <a:t>raffle</a:t>
            </a:r>
            <a:r>
              <a:rPr spc="-165" dirty="0"/>
              <a:t> </a:t>
            </a:r>
            <a:r>
              <a:rPr spc="10" dirty="0"/>
              <a:t>etc.</a:t>
            </a:r>
          </a:p>
          <a:p>
            <a:pPr marL="1903095">
              <a:lnSpc>
                <a:spcPct val="100000"/>
              </a:lnSpc>
              <a:spcBef>
                <a:spcPts val="590"/>
              </a:spcBef>
              <a:tabLst>
                <a:tab pos="2245360" algn="l"/>
              </a:tabLst>
            </a:pPr>
            <a:r>
              <a:rPr spc="-55" dirty="0">
                <a:solidFill>
                  <a:srgbClr val="539E39"/>
                </a:solidFill>
                <a:latin typeface="Microsoft Sans Serif"/>
                <a:cs typeface="Microsoft Sans Serif"/>
              </a:rPr>
              <a:t>	</a:t>
            </a:r>
            <a:endParaRPr spc="-45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6562" y="647776"/>
            <a:ext cx="9397238" cy="99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27710">
              <a:lnSpc>
                <a:spcPct val="100000"/>
              </a:lnSpc>
              <a:spcBef>
                <a:spcPts val="105"/>
              </a:spcBef>
            </a:pPr>
            <a:r>
              <a:rPr spc="-235" dirty="0"/>
              <a:t>202</a:t>
            </a:r>
            <a:r>
              <a:rPr lang="en-AU" spc="-235" dirty="0"/>
              <a:t>4</a:t>
            </a:r>
            <a:r>
              <a:rPr spc="-254" dirty="0"/>
              <a:t> </a:t>
            </a:r>
            <a:r>
              <a:rPr spc="-130" dirty="0"/>
              <a:t>T</a:t>
            </a:r>
            <a:r>
              <a:rPr lang="en-AU" spc="-130" dirty="0"/>
              <a:t>weed Ospreys</a:t>
            </a:r>
            <a:r>
              <a:rPr spc="-250" dirty="0"/>
              <a:t> </a:t>
            </a:r>
            <a:r>
              <a:rPr lang="en-AU" spc="-250" dirty="0"/>
              <a:t>Max Morris 7’s</a:t>
            </a:r>
            <a:r>
              <a:rPr spc="-254" dirty="0"/>
              <a:t> </a:t>
            </a:r>
            <a:r>
              <a:rPr spc="-170" dirty="0"/>
              <a:t>Info</a:t>
            </a:r>
            <a:r>
              <a:rPr spc="-254" dirty="0"/>
              <a:t> </a:t>
            </a:r>
            <a:r>
              <a:rPr spc="85" dirty="0"/>
              <a:t>Pack</a:t>
            </a:r>
          </a:p>
          <a:p>
            <a:pPr marL="727710">
              <a:lnSpc>
                <a:spcPct val="100000"/>
              </a:lnSpc>
              <a:spcBef>
                <a:spcPts val="5"/>
              </a:spcBef>
            </a:pPr>
            <a:r>
              <a:rPr b="1" spc="95" dirty="0">
                <a:latin typeface="Tahoma"/>
                <a:cs typeface="Tahoma"/>
              </a:rPr>
              <a:t>‘A</a:t>
            </a:r>
            <a:r>
              <a:rPr b="1" spc="-40" dirty="0">
                <a:latin typeface="Tahoma"/>
                <a:cs typeface="Tahoma"/>
              </a:rPr>
              <a:t> </a:t>
            </a:r>
            <a:r>
              <a:rPr b="1" spc="-114" dirty="0">
                <a:latin typeface="Tahoma"/>
                <a:cs typeface="Tahoma"/>
              </a:rPr>
              <a:t>P</a:t>
            </a:r>
            <a:r>
              <a:rPr lang="en-AU" b="1" spc="-114" dirty="0">
                <a:latin typeface="Tahoma"/>
                <a:cs typeface="Tahoma"/>
              </a:rPr>
              <a:t>laying</a:t>
            </a:r>
            <a:r>
              <a:rPr b="1" spc="-45" dirty="0">
                <a:latin typeface="Tahoma"/>
                <a:cs typeface="Tahoma"/>
              </a:rPr>
              <a:t> </a:t>
            </a:r>
            <a:r>
              <a:rPr b="1" spc="5" dirty="0">
                <a:latin typeface="Tahoma"/>
                <a:cs typeface="Tahoma"/>
              </a:rPr>
              <a:t>Da</a:t>
            </a:r>
            <a:r>
              <a:rPr b="1" spc="10" dirty="0">
                <a:latin typeface="Tahoma"/>
                <a:cs typeface="Tahoma"/>
              </a:rPr>
              <a:t>y</a:t>
            </a:r>
            <a:r>
              <a:rPr b="1" spc="-40" dirty="0">
                <a:latin typeface="Tahoma"/>
                <a:cs typeface="Tahoma"/>
              </a:rPr>
              <a:t> </a:t>
            </a:r>
            <a:r>
              <a:rPr b="1" spc="-440" dirty="0">
                <a:latin typeface="Tahoma"/>
                <a:cs typeface="Tahoma"/>
              </a:rPr>
              <a:t>–</a:t>
            </a:r>
            <a:r>
              <a:rPr b="1" spc="-45" dirty="0">
                <a:latin typeface="Tahoma"/>
                <a:cs typeface="Tahoma"/>
              </a:rPr>
              <a:t> </a:t>
            </a:r>
            <a:r>
              <a:rPr b="1" spc="-80" dirty="0">
                <a:latin typeface="Tahoma"/>
                <a:cs typeface="Tahoma"/>
              </a:rPr>
              <a:t>Playin</a:t>
            </a:r>
            <a:r>
              <a:rPr b="1" spc="-90" dirty="0">
                <a:latin typeface="Tahoma"/>
                <a:cs typeface="Tahoma"/>
              </a:rPr>
              <a:t>g</a:t>
            </a:r>
            <a:r>
              <a:rPr b="1" spc="-55" dirty="0">
                <a:latin typeface="Tahoma"/>
                <a:cs typeface="Tahoma"/>
              </a:rPr>
              <a:t> </a:t>
            </a:r>
            <a:r>
              <a:rPr b="1" spc="-110" dirty="0">
                <a:latin typeface="Tahoma"/>
                <a:cs typeface="Tahoma"/>
              </a:rPr>
              <a:t>a</a:t>
            </a:r>
            <a:r>
              <a:rPr b="1" spc="-70" dirty="0">
                <a:latin typeface="Tahoma"/>
                <a:cs typeface="Tahoma"/>
              </a:rPr>
              <a:t>t</a:t>
            </a:r>
            <a:r>
              <a:rPr b="1" spc="-45" dirty="0">
                <a:latin typeface="Tahoma"/>
                <a:cs typeface="Tahoma"/>
              </a:rPr>
              <a:t> </a:t>
            </a:r>
            <a:r>
              <a:rPr lang="en-AU" b="1" spc="-200" dirty="0">
                <a:latin typeface="Tahoma"/>
                <a:cs typeface="Tahoma"/>
              </a:rPr>
              <a:t>Club Tweed</a:t>
            </a:r>
            <a:r>
              <a:rPr b="1" spc="-160" dirty="0">
                <a:latin typeface="Tahoma"/>
                <a:cs typeface="Tahoma"/>
              </a:rPr>
              <a:t>’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8270" y="2162683"/>
            <a:ext cx="8556625" cy="32752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97155" indent="-3429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800" spc="-20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Be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for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v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g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come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AU" dirty="0">
                <a:solidFill>
                  <a:srgbClr val="404040"/>
                </a:solidFill>
                <a:latin typeface="Verdana"/>
                <a:cs typeface="Verdana"/>
              </a:rPr>
              <a:t>Club Tweed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-195" dirty="0">
                <a:solidFill>
                  <a:srgbClr val="404040"/>
                </a:solidFill>
                <a:latin typeface="Verdana"/>
                <a:cs typeface="Verdana"/>
              </a:rPr>
              <a:t>su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r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y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u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40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v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y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u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110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for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70" dirty="0">
                <a:solidFill>
                  <a:srgbClr val="404040"/>
                </a:solidFill>
                <a:latin typeface="Verdana"/>
                <a:cs typeface="Verdana"/>
              </a:rPr>
              <a:t>e  </a:t>
            </a:r>
            <a:r>
              <a:rPr sz="1800" spc="50" dirty="0">
                <a:solidFill>
                  <a:srgbClr val="404040"/>
                </a:solidFill>
                <a:latin typeface="Verdana"/>
                <a:cs typeface="Verdana"/>
              </a:rPr>
              <a:t>day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(bowls,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shoes,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hat,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sunscreen,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correct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playing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attire,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stickers)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800" spc="-6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Arrive</a:t>
            </a:r>
            <a:r>
              <a:rPr sz="1800" spc="-17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at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AU" spc="-80" dirty="0">
                <a:solidFill>
                  <a:srgbClr val="404040"/>
                </a:solidFill>
                <a:latin typeface="Verdana"/>
                <a:cs typeface="Verdana"/>
              </a:rPr>
              <a:t>Club Tweed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early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to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meet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with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other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team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members.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800" spc="-6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Have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50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roll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30" dirty="0">
                <a:solidFill>
                  <a:srgbClr val="404040"/>
                </a:solidFill>
                <a:latin typeface="Verdana"/>
                <a:cs typeface="Verdana"/>
              </a:rPr>
              <a:t>up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then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relax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before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match,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sit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with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team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mates.</a:t>
            </a:r>
            <a:endParaRPr sz="1800" dirty="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800" spc="-6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Managers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will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provide</a:t>
            </a:r>
            <a:r>
              <a:rPr sz="1800" spc="-16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scorecards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and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let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you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know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who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has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won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toss, </a:t>
            </a:r>
            <a:r>
              <a:rPr sz="1800" spc="-6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who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will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have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mat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and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collect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green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fees.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800" spc="-6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2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trial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ends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(concentration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starts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now)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then</a:t>
            </a:r>
            <a:r>
              <a:rPr lang="en-AU" spc="-100" dirty="0">
                <a:solidFill>
                  <a:srgbClr val="404040"/>
                </a:solidFill>
                <a:latin typeface="Verdana"/>
                <a:cs typeface="Verdana"/>
              </a:rPr>
              <a:t> the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match</a:t>
            </a:r>
            <a:r>
              <a:rPr lang="en-AU" sz="1800" spc="-5" dirty="0">
                <a:solidFill>
                  <a:srgbClr val="404040"/>
                </a:solidFill>
                <a:latin typeface="Verdana"/>
                <a:cs typeface="Verdana"/>
              </a:rPr>
              <a:t> commences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.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800" spc="-6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800" spc="-185" dirty="0">
                <a:solidFill>
                  <a:srgbClr val="404040"/>
                </a:solidFill>
                <a:latin typeface="Verdana"/>
                <a:cs typeface="Verdana"/>
              </a:rPr>
              <a:t>Sit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with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opponents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following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30" dirty="0">
                <a:solidFill>
                  <a:srgbClr val="404040"/>
                </a:solidFill>
                <a:latin typeface="Verdana"/>
                <a:cs typeface="Verdana"/>
              </a:rPr>
              <a:t>match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45" dirty="0">
                <a:solidFill>
                  <a:srgbClr val="404040"/>
                </a:solidFill>
                <a:latin typeface="Verdana"/>
                <a:cs typeface="Verdana"/>
              </a:rPr>
              <a:t>–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drink,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eat,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raffle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etc.</a:t>
            </a:r>
            <a:endParaRPr sz="1800" dirty="0">
              <a:latin typeface="Verdana"/>
              <a:cs typeface="Verdana"/>
            </a:endParaRPr>
          </a:p>
          <a:p>
            <a:pPr marL="355600" marR="189230" indent="-3429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800" spc="-60" dirty="0">
                <a:solidFill>
                  <a:srgbClr val="539E39"/>
                </a:solidFill>
                <a:latin typeface="Microsoft Sans Serif"/>
                <a:cs typeface="Microsoft Sans Serif"/>
              </a:rPr>
              <a:t>	</a:t>
            </a:r>
            <a:endParaRPr sz="18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6562" y="647776"/>
            <a:ext cx="9244838" cy="99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27710">
              <a:lnSpc>
                <a:spcPct val="100000"/>
              </a:lnSpc>
              <a:spcBef>
                <a:spcPts val="105"/>
              </a:spcBef>
            </a:pPr>
            <a:r>
              <a:rPr spc="-235" dirty="0"/>
              <a:t>202</a:t>
            </a:r>
            <a:r>
              <a:rPr lang="en-AU" spc="-235" dirty="0"/>
              <a:t>4</a:t>
            </a:r>
            <a:r>
              <a:rPr spc="-254" dirty="0"/>
              <a:t> </a:t>
            </a:r>
            <a:r>
              <a:rPr spc="-130" dirty="0"/>
              <a:t>T</a:t>
            </a:r>
            <a:r>
              <a:rPr lang="en-AU" spc="-130" dirty="0"/>
              <a:t>weed Ospreys</a:t>
            </a:r>
            <a:r>
              <a:rPr spc="-250" dirty="0"/>
              <a:t> </a:t>
            </a:r>
            <a:r>
              <a:rPr lang="en-AU" spc="-250" dirty="0"/>
              <a:t>Max Morris 7’s</a:t>
            </a:r>
            <a:r>
              <a:rPr spc="-254" dirty="0"/>
              <a:t> </a:t>
            </a:r>
            <a:r>
              <a:rPr spc="-170" dirty="0"/>
              <a:t>Info</a:t>
            </a:r>
            <a:r>
              <a:rPr spc="-254" dirty="0"/>
              <a:t> </a:t>
            </a:r>
            <a:r>
              <a:rPr spc="85" dirty="0"/>
              <a:t>Pack</a:t>
            </a:r>
          </a:p>
          <a:p>
            <a:pPr marL="727710">
              <a:lnSpc>
                <a:spcPct val="100000"/>
              </a:lnSpc>
              <a:spcBef>
                <a:spcPts val="5"/>
              </a:spcBef>
            </a:pPr>
            <a:r>
              <a:rPr b="1" spc="-80" dirty="0">
                <a:latin typeface="Tahoma"/>
                <a:cs typeface="Tahoma"/>
              </a:rPr>
              <a:t>Scoring</a:t>
            </a:r>
            <a:r>
              <a:rPr lang="en-AU" b="1" spc="-80" dirty="0">
                <a:latin typeface="Tahoma"/>
                <a:cs typeface="Tahoma"/>
              </a:rPr>
              <a:t> </a:t>
            </a:r>
            <a:endParaRPr b="1" spc="-80" dirty="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68270" y="2135251"/>
            <a:ext cx="8723630" cy="2285882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>
              <a:lnSpc>
                <a:spcPts val="1939"/>
              </a:lnSpc>
              <a:spcBef>
                <a:spcPts val="345"/>
              </a:spcBef>
            </a:pP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method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scoring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for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all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sectional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matches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and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all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post-sectional </a:t>
            </a:r>
            <a:r>
              <a:rPr sz="1800" spc="-6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ro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u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110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ro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b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ma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80" dirty="0">
                <a:solidFill>
                  <a:srgbClr val="404040"/>
                </a:solidFill>
                <a:latin typeface="Verdana"/>
                <a:cs typeface="Verdana"/>
              </a:rPr>
              <a:t>c</a:t>
            </a:r>
            <a:r>
              <a:rPr sz="1800" spc="90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24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6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be: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  <a:tabLst>
                <a:tab pos="354965" algn="l"/>
              </a:tabLst>
            </a:pPr>
            <a:r>
              <a:rPr sz="1800" spc="-6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Team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Win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AU" spc="-150" dirty="0">
                <a:solidFill>
                  <a:srgbClr val="404040"/>
                </a:solidFill>
                <a:latin typeface="Verdana"/>
                <a:cs typeface="Verdana"/>
              </a:rPr>
              <a:t>2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Point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(</a:t>
            </a:r>
            <a:r>
              <a:rPr lang="en-AU" spc="-20" dirty="0">
                <a:solidFill>
                  <a:srgbClr val="404040"/>
                </a:solidFill>
                <a:latin typeface="Verdana"/>
                <a:cs typeface="Verdana"/>
              </a:rPr>
              <a:t>two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point</a:t>
            </a:r>
            <a:r>
              <a:rPr lang="en-AU" sz="1800" spc="-2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for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0" dirty="0">
                <a:solidFill>
                  <a:srgbClr val="404040"/>
                </a:solidFill>
                <a:latin typeface="Verdana"/>
                <a:cs typeface="Verdana"/>
              </a:rPr>
              <a:t>each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team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side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that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wins 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(rink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win)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  <a:tabLst>
                <a:tab pos="354965" algn="l"/>
              </a:tabLst>
            </a:pPr>
            <a:r>
              <a:rPr sz="1800" spc="-6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Team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Tie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AU" spc="-160" dirty="0">
                <a:solidFill>
                  <a:srgbClr val="404040"/>
                </a:solidFill>
                <a:latin typeface="Verdana"/>
                <a:cs typeface="Verdana"/>
              </a:rPr>
              <a:t>1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Points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Verdana"/>
                <a:cs typeface="Verdana"/>
              </a:rPr>
              <a:t>(</a:t>
            </a:r>
            <a:r>
              <a:rPr lang="en-AU" sz="1800" spc="-170" dirty="0">
                <a:solidFill>
                  <a:srgbClr val="404040"/>
                </a:solidFill>
                <a:latin typeface="Verdana"/>
                <a:cs typeface="Verdana"/>
              </a:rPr>
              <a:t>one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point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for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0" dirty="0">
                <a:solidFill>
                  <a:srgbClr val="404040"/>
                </a:solidFill>
                <a:latin typeface="Verdana"/>
                <a:cs typeface="Verdana"/>
              </a:rPr>
              <a:t>each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team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side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that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ties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(rink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tie)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lang="en-AU" sz="1800" spc="-6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     </a:t>
            </a:r>
            <a:r>
              <a:rPr sz="1800" spc="145" dirty="0">
                <a:solidFill>
                  <a:srgbClr val="404040"/>
                </a:solidFill>
                <a:latin typeface="Verdana"/>
                <a:cs typeface="Verdana"/>
              </a:rPr>
              <a:t>M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229" dirty="0">
                <a:solidFill>
                  <a:srgbClr val="404040"/>
                </a:solidFill>
                <a:latin typeface="Verdana"/>
                <a:cs typeface="Verdana"/>
              </a:rPr>
              <a:t>x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m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um</a:t>
            </a:r>
            <a:r>
              <a:rPr sz="1800" spc="-16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AU" spc="-155" dirty="0">
                <a:solidFill>
                  <a:srgbClr val="404040"/>
                </a:solidFill>
                <a:latin typeface="Verdana"/>
                <a:cs typeface="Verdana"/>
              </a:rPr>
              <a:t>6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90" dirty="0">
                <a:solidFill>
                  <a:srgbClr val="404040"/>
                </a:solidFill>
                <a:latin typeface="Verdana"/>
                <a:cs typeface="Verdana"/>
              </a:rPr>
              <a:t>p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24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scor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110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y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ma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80" dirty="0">
                <a:solidFill>
                  <a:srgbClr val="404040"/>
                </a:solidFill>
                <a:latin typeface="Verdana"/>
                <a:cs typeface="Verdana"/>
              </a:rPr>
              <a:t>c</a:t>
            </a:r>
            <a:r>
              <a:rPr sz="1800" spc="90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.</a:t>
            </a:r>
            <a:endParaRPr sz="1800" dirty="0">
              <a:latin typeface="Verdana"/>
              <a:cs typeface="Verdana"/>
            </a:endParaRPr>
          </a:p>
          <a:p>
            <a:pPr marL="12700" marR="59690">
              <a:lnSpc>
                <a:spcPts val="1939"/>
              </a:lnSpc>
              <a:spcBef>
                <a:spcPts val="1025"/>
              </a:spcBef>
            </a:pPr>
            <a:r>
              <a:rPr lang="en-AU" spc="-25" dirty="0">
                <a:solidFill>
                  <a:srgbClr val="404040"/>
                </a:solidFill>
                <a:latin typeface="Verdana"/>
                <a:cs typeface="Verdana"/>
              </a:rPr>
              <a:t>    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Sectional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Winner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will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be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determined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by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Side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scoring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highest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AU" spc="-120" dirty="0">
                <a:solidFill>
                  <a:srgbClr val="404040"/>
                </a:solidFill>
                <a:latin typeface="Verdana"/>
                <a:cs typeface="Verdana"/>
              </a:rPr>
              <a:t>          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number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of </a:t>
            </a:r>
            <a:r>
              <a:rPr sz="1800" spc="-61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90" dirty="0">
                <a:solidFill>
                  <a:srgbClr val="404040"/>
                </a:solidFill>
                <a:latin typeface="Verdana"/>
                <a:cs typeface="Verdana"/>
              </a:rPr>
              <a:t>p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24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s</a:t>
            </a:r>
            <a:r>
              <a:rPr sz="1800" spc="-16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l 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be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80" dirty="0">
                <a:solidFill>
                  <a:srgbClr val="404040"/>
                </a:solidFill>
                <a:latin typeface="Verdana"/>
                <a:cs typeface="Verdana"/>
              </a:rPr>
              <a:t>dec</a:t>
            </a:r>
            <a:r>
              <a:rPr sz="1800" spc="4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r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110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w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nn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95" dirty="0">
                <a:solidFill>
                  <a:srgbClr val="404040"/>
                </a:solidFill>
                <a:latin typeface="Verdana"/>
                <a:cs typeface="Verdana"/>
              </a:rPr>
              <a:t>r.</a:t>
            </a:r>
            <a:endParaRPr sz="18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1952" y="646252"/>
            <a:ext cx="8512175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00" dirty="0"/>
              <a:t>20</a:t>
            </a:r>
            <a:r>
              <a:rPr sz="3600" spc="-310" dirty="0"/>
              <a:t>2</a:t>
            </a:r>
            <a:r>
              <a:rPr lang="en-AU" sz="3600" spc="-254" dirty="0"/>
              <a:t>4</a:t>
            </a:r>
            <a:r>
              <a:rPr sz="3600" spc="-229" dirty="0"/>
              <a:t> </a:t>
            </a:r>
            <a:r>
              <a:rPr sz="3600" spc="-145" dirty="0"/>
              <a:t>T</a:t>
            </a:r>
            <a:r>
              <a:rPr lang="en-AU" sz="3600" spc="-145" dirty="0"/>
              <a:t>weed Ospreys</a:t>
            </a:r>
            <a:r>
              <a:rPr sz="3600" spc="-270" dirty="0"/>
              <a:t> </a:t>
            </a:r>
            <a:r>
              <a:rPr lang="en-AU" sz="3600" spc="-30" dirty="0"/>
              <a:t>Max Morris 7’s</a:t>
            </a:r>
            <a:r>
              <a:rPr sz="3600" spc="-270" dirty="0"/>
              <a:t> </a:t>
            </a:r>
            <a:r>
              <a:rPr sz="3600" spc="-180" dirty="0"/>
              <a:t>Inf</a:t>
            </a:r>
            <a:r>
              <a:rPr sz="3600" spc="-225" dirty="0"/>
              <a:t>o</a:t>
            </a:r>
            <a:r>
              <a:rPr sz="3600" spc="-270" dirty="0"/>
              <a:t> </a:t>
            </a:r>
            <a:r>
              <a:rPr sz="3600" spc="95" dirty="0"/>
              <a:t>Pack</a:t>
            </a:r>
            <a:endParaRPr sz="360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738025"/>
              </p:ext>
            </p:extLst>
          </p:nvPr>
        </p:nvGraphicFramePr>
        <p:xfrm>
          <a:off x="2649220" y="2146611"/>
          <a:ext cx="9078594" cy="38687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5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89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494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6830">
                <a:tc>
                  <a:txBody>
                    <a:bodyPr/>
                    <a:lstStyle/>
                    <a:p>
                      <a:pPr marR="2984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800" spc="-60" dirty="0">
                          <a:solidFill>
                            <a:srgbClr val="539E39"/>
                          </a:solidFill>
                          <a:latin typeface="Microsoft Sans Serif"/>
                          <a:cs typeface="Microsoft Sans Serif"/>
                        </a:rPr>
                        <a:t>🠶</a:t>
                      </a:r>
                      <a:endParaRPr sz="18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800" spc="-5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W</a:t>
                      </a:r>
                      <a:r>
                        <a:rPr sz="1800" spc="-1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h</a:t>
                      </a:r>
                      <a:r>
                        <a:rPr sz="1800" spc="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800" spc="-9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2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1800" spc="-16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n-AU" sz="1800" spc="-16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Max Morris 7’s</a:t>
                      </a:r>
                      <a:r>
                        <a:rPr sz="1800" spc="-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?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800" spc="-60" dirty="0">
                          <a:solidFill>
                            <a:srgbClr val="539E39"/>
                          </a:solidFill>
                          <a:latin typeface="Microsoft Sans Serif"/>
                          <a:cs typeface="Microsoft Sans Serif"/>
                        </a:rPr>
                        <a:t>🠶</a:t>
                      </a:r>
                      <a:endParaRPr sz="18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800" spc="-5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Scoring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127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marR="298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800" spc="-60" dirty="0">
                          <a:solidFill>
                            <a:srgbClr val="539E39"/>
                          </a:solidFill>
                          <a:latin typeface="Microsoft Sans Serif"/>
                          <a:cs typeface="Microsoft Sans Serif"/>
                        </a:rPr>
                        <a:t>🠶</a:t>
                      </a:r>
                      <a:endParaRPr sz="18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7625" marB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800" spc="-1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lang="en-AU" sz="1800" spc="-1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weed Heads</a:t>
                      </a:r>
                      <a:r>
                        <a:rPr sz="1800" spc="-9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1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H</a:t>
                      </a:r>
                      <a:r>
                        <a:rPr sz="1800" spc="2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800" spc="-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1800" spc="-1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ory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47625" marB="0"/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800" spc="-60" dirty="0">
                          <a:solidFill>
                            <a:srgbClr val="539E39"/>
                          </a:solidFill>
                          <a:latin typeface="Microsoft Sans Serif"/>
                          <a:cs typeface="Microsoft Sans Serif"/>
                        </a:rPr>
                        <a:t>🠶</a:t>
                      </a:r>
                      <a:endParaRPr sz="18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7625" marB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800" spc="-1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Cost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476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269">
                <a:tc>
                  <a:txBody>
                    <a:bodyPr/>
                    <a:lstStyle/>
                    <a:p>
                      <a:pPr marR="298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800" spc="-60" dirty="0">
                          <a:solidFill>
                            <a:srgbClr val="539E39"/>
                          </a:solidFill>
                          <a:latin typeface="Microsoft Sans Serif"/>
                          <a:cs typeface="Microsoft Sans Serif"/>
                        </a:rPr>
                        <a:t>🠶</a:t>
                      </a:r>
                      <a:endParaRPr sz="18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7625" marB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800" spc="-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Se</a:t>
                      </a:r>
                      <a:r>
                        <a:rPr sz="1800" spc="-1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800" spc="-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1800" spc="-1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1800" spc="-114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1800" spc="-1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800" spc="-1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800" spc="2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800" spc="1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s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47625" marB="0"/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800" spc="-60" dirty="0">
                          <a:solidFill>
                            <a:srgbClr val="539E39"/>
                          </a:solidFill>
                          <a:latin typeface="Microsoft Sans Serif"/>
                          <a:cs typeface="Microsoft Sans Serif"/>
                        </a:rPr>
                        <a:t>🠶</a:t>
                      </a:r>
                      <a:endParaRPr sz="18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7625" marB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Post</a:t>
                      </a:r>
                      <a:r>
                        <a:rPr sz="1800" spc="-15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1800" spc="-1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ennan</a:t>
                      </a: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800" spc="-9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Ro</a:t>
                      </a:r>
                      <a:r>
                        <a:rPr sz="1800" spc="-1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un</a:t>
                      </a: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d</a:t>
                      </a:r>
                      <a:r>
                        <a:rPr sz="1800" spc="-13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1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800" spc="-13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n-AU" sz="1800" spc="-1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Club Tweed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476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268">
                <a:tc>
                  <a:txBody>
                    <a:bodyPr/>
                    <a:lstStyle/>
                    <a:p>
                      <a:pPr marR="29845" algn="ctr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1800" spc="-60" dirty="0">
                          <a:solidFill>
                            <a:srgbClr val="539E39"/>
                          </a:solidFill>
                          <a:latin typeface="Microsoft Sans Serif"/>
                          <a:cs typeface="Microsoft Sans Serif"/>
                        </a:rPr>
                        <a:t>🠶</a:t>
                      </a:r>
                      <a:endParaRPr sz="18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8894" marB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Cor</a:t>
                      </a:r>
                      <a:r>
                        <a:rPr sz="1800" spc="-1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re</a:t>
                      </a: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ct</a:t>
                      </a:r>
                      <a:r>
                        <a:rPr sz="1800" spc="-13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1800" spc="1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1800" spc="-1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800" spc="-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y</a:t>
                      </a:r>
                      <a:r>
                        <a:rPr sz="1800" spc="1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800" spc="-1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g</a:t>
                      </a:r>
                      <a:r>
                        <a:rPr sz="1800" spc="-15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2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800" spc="-1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tt</a:t>
                      </a:r>
                      <a:r>
                        <a:rPr sz="1800" spc="2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re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48894" marB="0"/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1800" spc="-60" dirty="0">
                          <a:solidFill>
                            <a:srgbClr val="539E39"/>
                          </a:solidFill>
                          <a:latin typeface="Microsoft Sans Serif"/>
                          <a:cs typeface="Microsoft Sans Serif"/>
                        </a:rPr>
                        <a:t>🠶</a:t>
                      </a:r>
                      <a:endParaRPr sz="18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8894" marB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800" spc="-1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800" spc="-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su</a:t>
                      </a:r>
                      <a:r>
                        <a:rPr sz="1800" spc="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1800" spc="-1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1800" spc="-11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1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d</a:t>
                      </a:r>
                      <a:r>
                        <a:rPr sz="1800" spc="-13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1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800" spc="-1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800" spc="-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b</a:t>
                      </a:r>
                      <a:r>
                        <a:rPr sz="1800" spc="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1800" spc="-1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s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48894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79">
                <a:tc>
                  <a:txBody>
                    <a:bodyPr/>
                    <a:lstStyle/>
                    <a:p>
                      <a:pPr marR="298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800" spc="-60" dirty="0">
                          <a:solidFill>
                            <a:srgbClr val="539E39"/>
                          </a:solidFill>
                          <a:latin typeface="Microsoft Sans Serif"/>
                          <a:cs typeface="Microsoft Sans Serif"/>
                        </a:rPr>
                        <a:t>🠶</a:t>
                      </a:r>
                      <a:endParaRPr sz="18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7625" marB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800" spc="-1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800" spc="-1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ea</a:t>
                      </a: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m</a:t>
                      </a:r>
                      <a:r>
                        <a:rPr sz="1800" spc="-114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1800" spc="1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800" spc="-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1800" spc="-1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1800" spc="-13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800" spc="-1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d</a:t>
                      </a:r>
                      <a:r>
                        <a:rPr sz="1800" spc="-12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2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Av</a:t>
                      </a:r>
                      <a:r>
                        <a:rPr sz="1800" spc="-2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800" spc="1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800" spc="-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1800" spc="-1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800" spc="-2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b</a:t>
                      </a:r>
                      <a:r>
                        <a:rPr sz="1800" spc="1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800" spc="-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1800" spc="1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800" spc="-1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y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47625" marB="0"/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800" spc="-60" dirty="0">
                          <a:solidFill>
                            <a:srgbClr val="539E39"/>
                          </a:solidFill>
                          <a:latin typeface="Microsoft Sans Serif"/>
                          <a:cs typeface="Microsoft Sans Serif"/>
                        </a:rPr>
                        <a:t>🠶</a:t>
                      </a:r>
                      <a:endParaRPr sz="18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7625" marB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NEW</a:t>
                      </a:r>
                      <a:r>
                        <a:rPr sz="1800" spc="-13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–</a:t>
                      </a:r>
                      <a:r>
                        <a:rPr sz="1800" spc="-13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2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800" spc="-1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1800" spc="-1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en</a:t>
                      </a:r>
                      <a:r>
                        <a:rPr sz="1800" spc="-1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800" spc="2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iv</a:t>
                      </a:r>
                      <a:r>
                        <a:rPr sz="1800" spc="-1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1800" spc="-14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1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d</a:t>
                      </a:r>
                      <a:r>
                        <a:rPr sz="1800" spc="-13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Soc</a:t>
                      </a:r>
                      <a:r>
                        <a:rPr sz="1800" spc="2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800" spc="-1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1800" spc="-15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1800" spc="-1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ruc</a:t>
                      </a:r>
                      <a:r>
                        <a:rPr sz="1800" spc="-1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ure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476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142">
                <a:tc>
                  <a:txBody>
                    <a:bodyPr/>
                    <a:lstStyle/>
                    <a:p>
                      <a:pPr marR="298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800" spc="-60" dirty="0">
                          <a:solidFill>
                            <a:srgbClr val="539E39"/>
                          </a:solidFill>
                          <a:latin typeface="Microsoft Sans Serif"/>
                          <a:cs typeface="Microsoft Sans Serif"/>
                        </a:rPr>
                        <a:t>🠶</a:t>
                      </a:r>
                      <a:endParaRPr sz="18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7625" marB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800" spc="-5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Selections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47625" marB="0"/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800" spc="-60" dirty="0">
                          <a:solidFill>
                            <a:srgbClr val="539E39"/>
                          </a:solidFill>
                          <a:latin typeface="Microsoft Sans Serif"/>
                          <a:cs typeface="Microsoft Sans Serif"/>
                        </a:rPr>
                        <a:t>🠶</a:t>
                      </a:r>
                      <a:endParaRPr sz="18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7625" marB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lang="en-AU" sz="1800" spc="-1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Tweed Ospreys</a:t>
                      </a:r>
                      <a:r>
                        <a:rPr sz="1800" spc="-15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–</a:t>
                      </a:r>
                      <a:r>
                        <a:rPr sz="1800" spc="-13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800" spc="-1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800" spc="-13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800" spc="-1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800" spc="-1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h</a:t>
                      </a: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800" spc="-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/</a:t>
                      </a:r>
                      <a:r>
                        <a:rPr sz="1800" spc="-1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1800" spc="-1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800" spc="1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1800" spc="-1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s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476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332">
                <a:tc>
                  <a:txBody>
                    <a:bodyPr/>
                    <a:lstStyle/>
                    <a:p>
                      <a:pPr marR="29845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800" spc="-60" dirty="0">
                          <a:solidFill>
                            <a:srgbClr val="539E39"/>
                          </a:solidFill>
                          <a:latin typeface="Microsoft Sans Serif"/>
                          <a:cs typeface="Microsoft Sans Serif"/>
                        </a:rPr>
                        <a:t>🠶</a:t>
                      </a:r>
                      <a:endParaRPr sz="18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8260" marB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800" spc="12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Code</a:t>
                      </a:r>
                      <a:r>
                        <a:rPr sz="1800" spc="-15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of</a:t>
                      </a:r>
                      <a:r>
                        <a:rPr sz="1800" spc="-15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5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Conduct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4826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570">
                <a:tc>
                  <a:txBody>
                    <a:bodyPr/>
                    <a:lstStyle/>
                    <a:p>
                      <a:pPr marR="298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800" spc="-60" dirty="0">
                          <a:solidFill>
                            <a:srgbClr val="539E39"/>
                          </a:solidFill>
                          <a:latin typeface="Microsoft Sans Serif"/>
                          <a:cs typeface="Microsoft Sans Serif"/>
                        </a:rPr>
                        <a:t>🠶</a:t>
                      </a:r>
                      <a:endParaRPr sz="18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7625" marB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Pos</a:t>
                      </a:r>
                      <a:r>
                        <a:rPr sz="1800" spc="2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800" spc="-1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800" spc="2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800" spc="-1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1800" spc="-16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1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d</a:t>
                      </a:r>
                      <a:r>
                        <a:rPr sz="1800" spc="-13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1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800" spc="-1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he</a:t>
                      </a:r>
                      <a:r>
                        <a:rPr sz="1800" spc="2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800" spc="-12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ro</a:t>
                      </a:r>
                      <a:r>
                        <a:rPr sz="1800" spc="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e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476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4116">
                <a:tc>
                  <a:txBody>
                    <a:bodyPr/>
                    <a:lstStyle/>
                    <a:p>
                      <a:pPr marR="298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800" spc="-60" dirty="0">
                          <a:solidFill>
                            <a:srgbClr val="539E39"/>
                          </a:solidFill>
                          <a:latin typeface="Microsoft Sans Serif"/>
                          <a:cs typeface="Microsoft Sans Serif"/>
                        </a:rPr>
                        <a:t>🠶</a:t>
                      </a:r>
                      <a:endParaRPr sz="18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7625" marB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800" spc="-1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800" spc="-1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ea</a:t>
                      </a: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m</a:t>
                      </a:r>
                      <a:r>
                        <a:rPr sz="1800" spc="-114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1800" spc="1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1800" spc="-1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800" spc="-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y</a:t>
                      </a:r>
                      <a:r>
                        <a:rPr sz="1800" spc="-1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800" spc="-14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-</a:t>
                      </a:r>
                      <a:r>
                        <a:rPr sz="1800" spc="-13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you</a:t>
                      </a: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800" spc="-13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ex</a:t>
                      </a:r>
                      <a:r>
                        <a:rPr sz="1800" spc="-1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800" spc="-1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ded</a:t>
                      </a:r>
                      <a:r>
                        <a:rPr sz="1800" spc="-8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ro</a:t>
                      </a:r>
                      <a:r>
                        <a:rPr sz="1800" spc="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180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e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476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7566">
                <a:tc>
                  <a:txBody>
                    <a:bodyPr/>
                    <a:lstStyle/>
                    <a:p>
                      <a:pPr marR="29845" algn="ctr">
                        <a:lnSpc>
                          <a:spcPts val="2095"/>
                        </a:lnSpc>
                        <a:spcBef>
                          <a:spcPts val="380"/>
                        </a:spcBef>
                      </a:pPr>
                      <a:r>
                        <a:rPr sz="1800" spc="-60" dirty="0">
                          <a:solidFill>
                            <a:srgbClr val="539E39"/>
                          </a:solidFill>
                          <a:latin typeface="Microsoft Sans Serif"/>
                          <a:cs typeface="Microsoft Sans Serif"/>
                        </a:rPr>
                        <a:t>🠶</a:t>
                      </a:r>
                      <a:endParaRPr sz="18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8260" marB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2095"/>
                        </a:lnSpc>
                        <a:spcBef>
                          <a:spcPts val="380"/>
                        </a:spcBef>
                      </a:pPr>
                      <a:r>
                        <a:rPr sz="1800" spc="12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‘A</a:t>
                      </a:r>
                      <a:r>
                        <a:rPr sz="1800" spc="-15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1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Pennant</a:t>
                      </a:r>
                      <a:r>
                        <a:rPr sz="1800" spc="-125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30" dirty="0">
                          <a:solidFill>
                            <a:srgbClr val="404040"/>
                          </a:solidFill>
                          <a:latin typeface="Verdana"/>
                          <a:cs typeface="Verdana"/>
                        </a:rPr>
                        <a:t>Day’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4826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6562" y="647776"/>
            <a:ext cx="9376918" cy="99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27710">
              <a:lnSpc>
                <a:spcPct val="100000"/>
              </a:lnSpc>
              <a:spcBef>
                <a:spcPts val="105"/>
              </a:spcBef>
            </a:pPr>
            <a:r>
              <a:rPr spc="-235" dirty="0"/>
              <a:t>202</a:t>
            </a:r>
            <a:r>
              <a:rPr lang="en-AU" spc="-235" dirty="0"/>
              <a:t>4</a:t>
            </a:r>
            <a:r>
              <a:rPr spc="-254" dirty="0"/>
              <a:t> </a:t>
            </a:r>
            <a:r>
              <a:rPr spc="-130" dirty="0"/>
              <a:t>T</a:t>
            </a:r>
            <a:r>
              <a:rPr lang="en-AU" spc="-130" dirty="0"/>
              <a:t>weed Ospreys</a:t>
            </a:r>
            <a:r>
              <a:rPr spc="-250" dirty="0"/>
              <a:t> </a:t>
            </a:r>
            <a:r>
              <a:rPr lang="en-AU" spc="-250" dirty="0"/>
              <a:t>Max Morris 7’s</a:t>
            </a:r>
            <a:r>
              <a:rPr spc="-254" dirty="0"/>
              <a:t> </a:t>
            </a:r>
            <a:r>
              <a:rPr spc="-170" dirty="0"/>
              <a:t>Info</a:t>
            </a:r>
            <a:r>
              <a:rPr spc="-254" dirty="0"/>
              <a:t> </a:t>
            </a:r>
            <a:r>
              <a:rPr spc="85" dirty="0"/>
              <a:t>Pack</a:t>
            </a:r>
          </a:p>
          <a:p>
            <a:pPr marL="727710">
              <a:lnSpc>
                <a:spcPct val="100000"/>
              </a:lnSpc>
              <a:spcBef>
                <a:spcPts val="5"/>
              </a:spcBef>
            </a:pPr>
            <a:r>
              <a:rPr b="1" spc="-45" dirty="0">
                <a:latin typeface="Tahoma"/>
                <a:cs typeface="Tahoma"/>
              </a:rPr>
              <a:t>Cost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8270" y="2162683"/>
            <a:ext cx="8665210" cy="22724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Each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Round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AU" spc="-40" dirty="0">
                <a:solidFill>
                  <a:srgbClr val="404040"/>
                </a:solidFill>
                <a:latin typeface="Verdana"/>
                <a:cs typeface="Verdana"/>
              </a:rPr>
              <a:t>Max Morris 7’s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will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cost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you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$1</a:t>
            </a:r>
            <a:r>
              <a:rPr lang="en-AU" sz="1800" spc="-155" dirty="0">
                <a:solidFill>
                  <a:srgbClr val="404040"/>
                </a:solidFill>
                <a:latin typeface="Verdana"/>
                <a:cs typeface="Verdana"/>
              </a:rPr>
              <a:t>0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(playing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at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AU" spc="-65" dirty="0">
                <a:solidFill>
                  <a:srgbClr val="404040"/>
                </a:solidFill>
                <a:latin typeface="Verdana"/>
                <a:cs typeface="Verdana"/>
              </a:rPr>
              <a:t>Club Tweed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)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or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$10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(playing </a:t>
            </a:r>
            <a:r>
              <a:rPr sz="1800" spc="-6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away).</a:t>
            </a:r>
            <a:endParaRPr sz="1800" dirty="0">
              <a:latin typeface="Verdana"/>
              <a:cs typeface="Verdana"/>
            </a:endParaRPr>
          </a:p>
          <a:p>
            <a:pPr marL="355600" marR="73025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800" spc="-6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These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costs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cover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green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fees,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0" dirty="0">
                <a:solidFill>
                  <a:srgbClr val="404040"/>
                </a:solidFill>
                <a:latin typeface="Verdana"/>
                <a:cs typeface="Verdana"/>
              </a:rPr>
              <a:t>food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after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matches,</a:t>
            </a:r>
            <a:r>
              <a:rPr lang="en-AU" sz="1800" spc="-25" dirty="0">
                <a:solidFill>
                  <a:srgbClr val="404040"/>
                </a:solidFill>
                <a:latin typeface="Verdana"/>
                <a:cs typeface="Verdana"/>
              </a:rPr>
              <a:t> entry fees, buses if needed.</a:t>
            </a:r>
            <a:endParaRPr sz="2200" dirty="0">
              <a:latin typeface="Verdana"/>
              <a:cs typeface="Verdana"/>
            </a:endParaRPr>
          </a:p>
          <a:p>
            <a:pPr marL="355600" marR="497205" indent="-342900">
              <a:lnSpc>
                <a:spcPct val="100000"/>
              </a:lnSpc>
              <a:spcBef>
                <a:spcPts val="1490"/>
              </a:spcBef>
              <a:tabLst>
                <a:tab pos="354965" algn="l"/>
              </a:tabLst>
            </a:pPr>
            <a:r>
              <a:rPr sz="1800" spc="-6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Your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manager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will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have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envelopes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for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all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rinks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in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your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side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prior</a:t>
            </a:r>
            <a:r>
              <a:rPr sz="1800" spc="-16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to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your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match.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manager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will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then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collect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these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envelopes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and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bring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them </a:t>
            </a:r>
            <a:r>
              <a:rPr sz="1800" spc="-6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75" dirty="0">
                <a:solidFill>
                  <a:srgbClr val="404040"/>
                </a:solidFill>
                <a:latin typeface="Verdana"/>
                <a:cs typeface="Verdana"/>
              </a:rPr>
              <a:t>back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to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club.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282E08-753A-806E-71EF-0CEF048E5ED1}"/>
              </a:ext>
            </a:extLst>
          </p:cNvPr>
          <p:cNvSpPr txBox="1"/>
          <p:nvPr/>
        </p:nvSpPr>
        <p:spPr>
          <a:xfrm>
            <a:off x="2654414" y="5181600"/>
            <a:ext cx="808978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0" dirty="0">
                <a:solidFill>
                  <a:srgbClr val="374151"/>
                </a:solidFill>
                <a:effectLst/>
                <a:latin typeface="Söhne"/>
              </a:rPr>
              <a:t>"Believe you can and you're halfway there."</a:t>
            </a:r>
            <a:endParaRPr lang="en-AU" sz="32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6562" y="647776"/>
            <a:ext cx="9321038" cy="99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27710">
              <a:lnSpc>
                <a:spcPct val="100000"/>
              </a:lnSpc>
              <a:spcBef>
                <a:spcPts val="105"/>
              </a:spcBef>
            </a:pPr>
            <a:r>
              <a:rPr spc="-235" dirty="0"/>
              <a:t>202</a:t>
            </a:r>
            <a:r>
              <a:rPr lang="en-AU" spc="-235" dirty="0"/>
              <a:t>4</a:t>
            </a:r>
            <a:r>
              <a:rPr spc="-254" dirty="0"/>
              <a:t> </a:t>
            </a:r>
            <a:r>
              <a:rPr spc="-130" dirty="0"/>
              <a:t>T</a:t>
            </a:r>
            <a:r>
              <a:rPr lang="en-AU" spc="-130" dirty="0"/>
              <a:t>weed Ospreys</a:t>
            </a:r>
            <a:r>
              <a:rPr spc="-250" dirty="0"/>
              <a:t> </a:t>
            </a:r>
            <a:r>
              <a:rPr lang="en-AU" spc="-250" dirty="0"/>
              <a:t>Max Morris 7’s</a:t>
            </a:r>
            <a:r>
              <a:rPr spc="-254" dirty="0"/>
              <a:t> </a:t>
            </a:r>
            <a:r>
              <a:rPr spc="-170" dirty="0"/>
              <a:t>Info</a:t>
            </a:r>
            <a:r>
              <a:rPr spc="-254" dirty="0"/>
              <a:t> </a:t>
            </a:r>
            <a:r>
              <a:rPr spc="85" dirty="0"/>
              <a:t>Pack</a:t>
            </a:r>
          </a:p>
          <a:p>
            <a:pPr marL="727710">
              <a:lnSpc>
                <a:spcPct val="100000"/>
              </a:lnSpc>
              <a:spcBef>
                <a:spcPts val="5"/>
              </a:spcBef>
            </a:pPr>
            <a:r>
              <a:rPr b="1" spc="-220" dirty="0">
                <a:latin typeface="Tahoma"/>
                <a:cs typeface="Tahoma"/>
              </a:rPr>
              <a:t>Result</a:t>
            </a:r>
            <a:r>
              <a:rPr b="1" spc="-210" dirty="0">
                <a:latin typeface="Tahoma"/>
                <a:cs typeface="Tahoma"/>
              </a:rPr>
              <a:t>s</a:t>
            </a:r>
            <a:r>
              <a:rPr b="1" spc="-35" dirty="0">
                <a:latin typeface="Tahoma"/>
                <a:cs typeface="Tahoma"/>
              </a:rPr>
              <a:t> </a:t>
            </a:r>
            <a:r>
              <a:rPr b="1" spc="50" dirty="0">
                <a:latin typeface="Tahoma"/>
                <a:cs typeface="Tahoma"/>
              </a:rPr>
              <a:t>an</a:t>
            </a:r>
            <a:r>
              <a:rPr b="1" spc="55" dirty="0">
                <a:latin typeface="Tahoma"/>
                <a:cs typeface="Tahoma"/>
              </a:rPr>
              <a:t>d</a:t>
            </a:r>
            <a:r>
              <a:rPr b="1" spc="-45" dirty="0">
                <a:latin typeface="Tahoma"/>
                <a:cs typeface="Tahoma"/>
              </a:rPr>
              <a:t> </a:t>
            </a:r>
            <a:r>
              <a:rPr b="1" spc="-110" dirty="0">
                <a:latin typeface="Tahoma"/>
                <a:cs typeface="Tahoma"/>
              </a:rPr>
              <a:t>Ta</a:t>
            </a:r>
            <a:r>
              <a:rPr b="1" spc="-130" dirty="0">
                <a:latin typeface="Tahoma"/>
                <a:cs typeface="Tahoma"/>
              </a:rPr>
              <a:t>b</a:t>
            </a:r>
            <a:r>
              <a:rPr b="1" spc="-95" dirty="0">
                <a:latin typeface="Tahoma"/>
                <a:cs typeface="Tahoma"/>
              </a:rPr>
              <a:t>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04655" y="2133600"/>
            <a:ext cx="8672945" cy="19312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31750" indent="-3429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800" spc="-6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Following each Round a results table for  each</a:t>
            </a:r>
            <a:r>
              <a:rPr lang="en-AU" sz="1800" dirty="0">
                <a:solidFill>
                  <a:srgbClr val="404040"/>
                </a:solidFill>
                <a:latin typeface="Verdana"/>
                <a:cs typeface="Verdana"/>
              </a:rPr>
              <a:t> division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 will be published and  advertised on the notice board</a:t>
            </a:r>
            <a:r>
              <a:rPr lang="en-AU" sz="1800" dirty="0">
                <a:solidFill>
                  <a:srgbClr val="404040"/>
                </a:solidFill>
                <a:latin typeface="Verdana"/>
                <a:cs typeface="Verdana"/>
              </a:rPr>
              <a:t> and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 website</a:t>
            </a:r>
            <a:r>
              <a:rPr lang="en-AU" sz="1800" dirty="0">
                <a:solidFill>
                  <a:srgbClr val="404040"/>
                </a:solidFill>
                <a:latin typeface="Verdana"/>
                <a:cs typeface="Verdana"/>
              </a:rPr>
              <a:t> (clubtweed.com.au)</a:t>
            </a:r>
            <a:endParaRPr sz="1800" dirty="0">
              <a:latin typeface="Verdana"/>
              <a:cs typeface="Verdana"/>
            </a:endParaRPr>
          </a:p>
          <a:p>
            <a:pPr marL="355600" marR="34290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80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Ensure you follow your results throughout  the year as each point is crucial.</a:t>
            </a:r>
            <a:endParaRPr sz="1800" dirty="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80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If you notice an error please advise </a:t>
            </a:r>
            <a:r>
              <a:rPr lang="en-AU" dirty="0">
                <a:solidFill>
                  <a:srgbClr val="404040"/>
                </a:solidFill>
                <a:latin typeface="Verdana"/>
                <a:cs typeface="Verdana"/>
              </a:rPr>
              <a:t>W</a:t>
            </a:r>
            <a:r>
              <a:rPr lang="en-AU" sz="1800" dirty="0">
                <a:solidFill>
                  <a:srgbClr val="404040"/>
                </a:solidFill>
                <a:latin typeface="Verdana"/>
                <a:cs typeface="Verdana"/>
              </a:rPr>
              <a:t>ayne Turley or </a:t>
            </a:r>
            <a:r>
              <a:rPr lang="en-AU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lang="en-AU" sz="1800" dirty="0">
                <a:solidFill>
                  <a:srgbClr val="404040"/>
                </a:solidFill>
                <a:latin typeface="Verdana"/>
                <a:cs typeface="Verdana"/>
              </a:rPr>
              <a:t>mma Boyd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ASAP as this could affect your season.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2E5A60-A113-3830-ED00-C29F70E50136}"/>
              </a:ext>
            </a:extLst>
          </p:cNvPr>
          <p:cNvSpPr txBox="1"/>
          <p:nvPr/>
        </p:nvSpPr>
        <p:spPr>
          <a:xfrm>
            <a:off x="2502281" y="4953000"/>
            <a:ext cx="7924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hangingPunct="0">
              <a:spcAft>
                <a:spcPts val="600"/>
              </a:spcAft>
            </a:pPr>
            <a:r>
              <a:rPr lang="en-AU" sz="2400" dirty="0">
                <a:effectLst/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Many players hope things will happen; others just expect things will happen; while some just watch things happen.</a:t>
            </a:r>
            <a:endParaRPr lang="en-AU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1952" y="647776"/>
            <a:ext cx="9176385" cy="1002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35" dirty="0"/>
              <a:t>20</a:t>
            </a:r>
            <a:r>
              <a:rPr lang="en-AU" spc="-235" dirty="0"/>
              <a:t>24</a:t>
            </a:r>
            <a:r>
              <a:rPr spc="-254" dirty="0"/>
              <a:t> </a:t>
            </a:r>
            <a:r>
              <a:rPr spc="-130" dirty="0"/>
              <a:t>T</a:t>
            </a:r>
            <a:r>
              <a:rPr lang="en-AU" spc="-130" dirty="0"/>
              <a:t>weed Ospreys</a:t>
            </a:r>
            <a:r>
              <a:rPr spc="-254" dirty="0"/>
              <a:t> </a:t>
            </a:r>
            <a:r>
              <a:rPr lang="en-AU" spc="-254" dirty="0"/>
              <a:t>Max Morris 7’s</a:t>
            </a:r>
            <a:r>
              <a:rPr spc="-254" dirty="0"/>
              <a:t> </a:t>
            </a:r>
            <a:r>
              <a:rPr spc="-170" dirty="0"/>
              <a:t>Info</a:t>
            </a:r>
            <a:r>
              <a:rPr spc="-250" dirty="0"/>
              <a:t> </a:t>
            </a:r>
            <a:r>
              <a:rPr spc="85" dirty="0"/>
              <a:t>Pack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b="1" spc="-165" dirty="0">
                <a:latin typeface="Tahoma"/>
                <a:cs typeface="Tahoma"/>
              </a:rPr>
              <a:t>UPD</a:t>
            </a:r>
            <a:r>
              <a:rPr b="1" spc="-150" dirty="0">
                <a:latin typeface="Tahoma"/>
                <a:cs typeface="Tahoma"/>
              </a:rPr>
              <a:t>A</a:t>
            </a:r>
            <a:r>
              <a:rPr b="1" spc="-459" dirty="0">
                <a:latin typeface="Tahoma"/>
                <a:cs typeface="Tahoma"/>
              </a:rPr>
              <a:t>TE</a:t>
            </a:r>
            <a:r>
              <a:rPr b="1" spc="-70" dirty="0">
                <a:latin typeface="Tahoma"/>
                <a:cs typeface="Tahoma"/>
              </a:rPr>
              <a:t> </a:t>
            </a:r>
            <a:r>
              <a:rPr b="1" spc="-440" dirty="0">
                <a:latin typeface="Tahoma"/>
                <a:cs typeface="Tahoma"/>
              </a:rPr>
              <a:t>–</a:t>
            </a:r>
            <a:r>
              <a:rPr b="1" spc="-35" dirty="0">
                <a:latin typeface="Tahoma"/>
                <a:cs typeface="Tahoma"/>
              </a:rPr>
              <a:t> </a:t>
            </a:r>
            <a:r>
              <a:rPr b="1" spc="-110" dirty="0">
                <a:latin typeface="Tahoma"/>
                <a:cs typeface="Tahoma"/>
              </a:rPr>
              <a:t>Incentives</a:t>
            </a:r>
            <a:r>
              <a:rPr b="1" spc="-40" dirty="0">
                <a:latin typeface="Tahoma"/>
                <a:cs typeface="Tahoma"/>
              </a:rPr>
              <a:t> </a:t>
            </a:r>
            <a:endParaRPr b="1" spc="150" dirty="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90800" y="1887347"/>
            <a:ext cx="8493760" cy="1828065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sz="1800" spc="-20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800" b="1" spc="-150" dirty="0">
                <a:solidFill>
                  <a:srgbClr val="404040"/>
                </a:solidFill>
                <a:latin typeface="Tahoma"/>
                <a:cs typeface="Tahoma"/>
              </a:rPr>
              <a:t>INCENTIVES</a:t>
            </a:r>
            <a:r>
              <a:rPr sz="1800" b="1" spc="-15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1800" b="1" spc="-15" dirty="0">
                <a:solidFill>
                  <a:srgbClr val="404040"/>
                </a:solidFill>
                <a:latin typeface="Tahoma"/>
                <a:cs typeface="Tahoma"/>
              </a:rPr>
              <a:t>(Each</a:t>
            </a:r>
            <a:r>
              <a:rPr sz="1800" b="1" spc="-4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15" dirty="0">
                <a:solidFill>
                  <a:srgbClr val="404040"/>
                </a:solidFill>
                <a:latin typeface="Tahoma"/>
                <a:cs typeface="Tahoma"/>
              </a:rPr>
              <a:t>playing </a:t>
            </a:r>
            <a:r>
              <a:rPr sz="1800" b="1" spc="-25" dirty="0">
                <a:solidFill>
                  <a:srgbClr val="404040"/>
                </a:solidFill>
                <a:latin typeface="Tahoma"/>
                <a:cs typeface="Tahoma"/>
              </a:rPr>
              <a:t>member</a:t>
            </a:r>
            <a:r>
              <a:rPr lang="en-AU" sz="1800" b="1" spc="-25" dirty="0">
                <a:solidFill>
                  <a:srgbClr val="404040"/>
                </a:solidFill>
                <a:latin typeface="Tahoma"/>
                <a:cs typeface="Tahoma"/>
              </a:rPr>
              <a:t> and manager</a:t>
            </a:r>
            <a:r>
              <a:rPr sz="1800" b="1" spc="-25" dirty="0">
                <a:solidFill>
                  <a:srgbClr val="404040"/>
                </a:solidFill>
                <a:latin typeface="Tahoma"/>
                <a:cs typeface="Tahoma"/>
              </a:rPr>
              <a:t>)</a:t>
            </a:r>
            <a:endParaRPr sz="18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800" spc="-6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$2</a:t>
            </a:r>
            <a:r>
              <a:rPr lang="en-AU" sz="1800" spc="-155" dirty="0">
                <a:solidFill>
                  <a:srgbClr val="404040"/>
                </a:solidFill>
                <a:latin typeface="Verdana"/>
                <a:cs typeface="Verdana"/>
              </a:rPr>
              <a:t>0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(club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points)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per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overall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AU" spc="40" dirty="0">
                <a:solidFill>
                  <a:srgbClr val="404040"/>
                </a:solidFill>
                <a:latin typeface="Verdana"/>
                <a:cs typeface="Verdana"/>
              </a:rPr>
              <a:t>division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30" dirty="0">
                <a:solidFill>
                  <a:srgbClr val="404040"/>
                </a:solidFill>
                <a:latin typeface="Verdana"/>
                <a:cs typeface="Verdana"/>
              </a:rPr>
              <a:t>match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win</a:t>
            </a:r>
            <a:r>
              <a:rPr lang="en-AU" sz="1800" spc="-60" dirty="0">
                <a:solidFill>
                  <a:srgbClr val="404040"/>
                </a:solidFill>
                <a:latin typeface="Verdana"/>
                <a:cs typeface="Verdana"/>
              </a:rPr>
              <a:t> in sectional play and post 	sectional play. (must score 4 points)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endParaRPr sz="21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endParaRPr sz="1800" dirty="0">
              <a:latin typeface="Verdana"/>
              <a:cs typeface="Verdana"/>
            </a:endParaRPr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D881D1B9-DDBC-62DE-C3E4-F58E7173CB63}"/>
              </a:ext>
            </a:extLst>
          </p:cNvPr>
          <p:cNvSpPr txBox="1"/>
          <p:nvPr/>
        </p:nvSpPr>
        <p:spPr>
          <a:xfrm>
            <a:off x="2643377" y="4128344"/>
            <a:ext cx="8665210" cy="22724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Each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Round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Pennants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will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cost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you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$1</a:t>
            </a:r>
            <a:r>
              <a:rPr lang="en-AU" sz="1800" spc="-155" dirty="0">
                <a:solidFill>
                  <a:srgbClr val="404040"/>
                </a:solidFill>
                <a:latin typeface="Verdana"/>
                <a:cs typeface="Verdana"/>
              </a:rPr>
              <a:t>0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(playing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at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AU" spc="-65" dirty="0">
                <a:solidFill>
                  <a:srgbClr val="404040"/>
                </a:solidFill>
                <a:latin typeface="Verdana"/>
                <a:cs typeface="Verdana"/>
              </a:rPr>
              <a:t>Club Tweed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)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or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$10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(playing </a:t>
            </a:r>
            <a:r>
              <a:rPr sz="1800" spc="-6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away).</a:t>
            </a:r>
            <a:endParaRPr sz="1800" dirty="0">
              <a:latin typeface="Verdana"/>
              <a:cs typeface="Verdana"/>
            </a:endParaRPr>
          </a:p>
          <a:p>
            <a:pPr marL="355600" marR="73025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800" spc="-6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These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costs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cover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green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fees,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0" dirty="0">
                <a:solidFill>
                  <a:srgbClr val="404040"/>
                </a:solidFill>
                <a:latin typeface="Verdana"/>
                <a:cs typeface="Verdana"/>
              </a:rPr>
              <a:t>food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after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matches,</a:t>
            </a:r>
            <a:r>
              <a:rPr lang="en-AU" sz="1800" spc="-25" dirty="0">
                <a:solidFill>
                  <a:srgbClr val="404040"/>
                </a:solidFill>
                <a:latin typeface="Verdana"/>
                <a:cs typeface="Verdana"/>
              </a:rPr>
              <a:t> entry fees, buses if needed.</a:t>
            </a:r>
            <a:endParaRPr sz="2200" dirty="0">
              <a:latin typeface="Verdana"/>
              <a:cs typeface="Verdana"/>
            </a:endParaRPr>
          </a:p>
          <a:p>
            <a:pPr marL="355600" marR="497205" indent="-342900">
              <a:lnSpc>
                <a:spcPct val="100000"/>
              </a:lnSpc>
              <a:spcBef>
                <a:spcPts val="1490"/>
              </a:spcBef>
              <a:tabLst>
                <a:tab pos="354965" algn="l"/>
              </a:tabLst>
            </a:pPr>
            <a:r>
              <a:rPr sz="1800" spc="-6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Your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manager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will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have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envelopes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for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all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rinks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in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your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side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prior</a:t>
            </a:r>
            <a:r>
              <a:rPr sz="1800" spc="-16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to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your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match.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manager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will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then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collect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these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envelopes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and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bring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them </a:t>
            </a:r>
            <a:r>
              <a:rPr sz="1800" spc="-6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75" dirty="0">
                <a:solidFill>
                  <a:srgbClr val="404040"/>
                </a:solidFill>
                <a:latin typeface="Verdana"/>
                <a:cs typeface="Verdana"/>
              </a:rPr>
              <a:t>back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to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club.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F3062519-005B-689F-B114-E8ADF8141228}"/>
              </a:ext>
            </a:extLst>
          </p:cNvPr>
          <p:cNvSpPr txBox="1">
            <a:spLocks/>
          </p:cNvSpPr>
          <p:nvPr/>
        </p:nvSpPr>
        <p:spPr>
          <a:xfrm>
            <a:off x="1905000" y="3129994"/>
            <a:ext cx="8787638" cy="8752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3200" b="0" i="0">
                <a:solidFill>
                  <a:srgbClr val="252525"/>
                </a:solidFill>
                <a:latin typeface="Verdana"/>
                <a:ea typeface="+mj-ea"/>
                <a:cs typeface="Verdana"/>
              </a:defRPr>
            </a:lvl1pPr>
          </a:lstStyle>
          <a:p>
            <a:pPr marL="727710">
              <a:spcBef>
                <a:spcPts val="105"/>
              </a:spcBef>
            </a:pPr>
            <a:endParaRPr lang="en-US" kern="0" spc="85" dirty="0"/>
          </a:p>
          <a:p>
            <a:pPr marL="727710">
              <a:spcBef>
                <a:spcPts val="5"/>
              </a:spcBef>
            </a:pPr>
            <a:r>
              <a:rPr lang="en-US" sz="2400" b="1" kern="0" spc="-45" dirty="0">
                <a:latin typeface="Tahoma"/>
                <a:cs typeface="Tahoma"/>
              </a:rPr>
              <a:t>Cost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1956562" y="647776"/>
            <a:ext cx="9321038" cy="99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27710">
              <a:lnSpc>
                <a:spcPct val="100000"/>
              </a:lnSpc>
              <a:spcBef>
                <a:spcPts val="105"/>
              </a:spcBef>
            </a:pPr>
            <a:r>
              <a:rPr spc="-235" dirty="0"/>
              <a:t>202</a:t>
            </a:r>
            <a:r>
              <a:rPr lang="en-AU" spc="-235" dirty="0"/>
              <a:t>4</a:t>
            </a:r>
            <a:r>
              <a:rPr spc="-254" dirty="0"/>
              <a:t> </a:t>
            </a:r>
            <a:r>
              <a:rPr spc="-130" dirty="0"/>
              <a:t>T</a:t>
            </a:r>
            <a:r>
              <a:rPr lang="en-AU" spc="-130" dirty="0"/>
              <a:t>weed Ospreys</a:t>
            </a:r>
            <a:r>
              <a:rPr spc="-250" dirty="0"/>
              <a:t> </a:t>
            </a:r>
            <a:r>
              <a:rPr lang="en-AU" spc="-250" dirty="0"/>
              <a:t>Max Morris 7’s</a:t>
            </a:r>
            <a:r>
              <a:rPr spc="-254" dirty="0"/>
              <a:t> </a:t>
            </a:r>
            <a:r>
              <a:rPr spc="-170" dirty="0"/>
              <a:t>Info</a:t>
            </a:r>
            <a:r>
              <a:rPr spc="-254" dirty="0"/>
              <a:t> </a:t>
            </a:r>
            <a:r>
              <a:rPr spc="85" dirty="0"/>
              <a:t>Pack</a:t>
            </a:r>
            <a:endParaRPr lang="en-AU" spc="85" dirty="0"/>
          </a:p>
          <a:p>
            <a:pPr marL="727710">
              <a:lnSpc>
                <a:spcPct val="100000"/>
              </a:lnSpc>
              <a:spcBef>
                <a:spcPts val="5"/>
              </a:spcBef>
            </a:pPr>
            <a:r>
              <a:rPr lang="en-US" b="1" dirty="0">
                <a:latin typeface="Tahoma"/>
                <a:cs typeface="Tahoma"/>
              </a:rPr>
              <a:t>TEAM WORK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A6897D-DBFB-EBBF-65A3-8209CD2FAE1F}"/>
              </a:ext>
            </a:extLst>
          </p:cNvPr>
          <p:cNvSpPr txBox="1"/>
          <p:nvPr/>
        </p:nvSpPr>
        <p:spPr>
          <a:xfrm>
            <a:off x="2590800" y="1701154"/>
            <a:ext cx="8441435" cy="349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700" b="0" i="0" dirty="0">
                <a:solidFill>
                  <a:srgbClr val="37415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Teamwork is the collaborative effort of a group of individuals working together towards a common goal or objective. </a:t>
            </a:r>
          </a:p>
          <a:p>
            <a:endParaRPr lang="en-US" sz="1700" dirty="0">
              <a:solidFill>
                <a:srgbClr val="37415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1700" b="0" i="0" dirty="0">
                <a:solidFill>
                  <a:srgbClr val="37415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It involves individuals coming together, each bringing their unique skills, experiences, and perspectives, to achieve a shared purpose. </a:t>
            </a:r>
          </a:p>
          <a:p>
            <a:endParaRPr lang="en-US" sz="1700" dirty="0">
              <a:solidFill>
                <a:srgbClr val="37415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1700" b="0" i="0" dirty="0">
                <a:solidFill>
                  <a:srgbClr val="37415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Effective teamwork requires communication, cooperation, and coordination among team members, and the ability to work towards a common goal while also recognizing and respecting individual contributions.</a:t>
            </a:r>
          </a:p>
          <a:p>
            <a:endParaRPr lang="en-US" sz="1700" dirty="0">
              <a:solidFill>
                <a:srgbClr val="37415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1700" b="0" i="0" dirty="0">
                <a:solidFill>
                  <a:srgbClr val="37415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When done well, teamwork can lead to increased productivity, improved problem-solving, and a stronger sense of unity and shared accomplishment among team members.</a:t>
            </a:r>
            <a:endParaRPr lang="en-AU" sz="17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4DC90AB1-B4AD-03E9-34D6-D8DA7C60855F}"/>
              </a:ext>
            </a:extLst>
          </p:cNvPr>
          <p:cNvSpPr txBox="1">
            <a:spLocks/>
          </p:cNvSpPr>
          <p:nvPr/>
        </p:nvSpPr>
        <p:spPr>
          <a:xfrm>
            <a:off x="1956562" y="5685843"/>
            <a:ext cx="8559038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3200" b="0" i="0">
                <a:solidFill>
                  <a:srgbClr val="252525"/>
                </a:solidFill>
                <a:latin typeface="Verdana"/>
                <a:ea typeface="+mj-ea"/>
                <a:cs typeface="Verdana"/>
              </a:defRPr>
            </a:lvl1pPr>
          </a:lstStyle>
          <a:p>
            <a:pPr marL="727710">
              <a:spcBef>
                <a:spcPts val="105"/>
              </a:spcBef>
            </a:pPr>
            <a:r>
              <a:rPr lang="en-US" b="1" kern="0" spc="-20" dirty="0">
                <a:latin typeface="Tahoma"/>
                <a:cs typeface="Tahoma"/>
              </a:rPr>
              <a:t>“One Shirt, One Club”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609600"/>
            <a:ext cx="9372600" cy="99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27710">
              <a:lnSpc>
                <a:spcPct val="100000"/>
              </a:lnSpc>
              <a:spcBef>
                <a:spcPts val="105"/>
              </a:spcBef>
            </a:pPr>
            <a:r>
              <a:rPr spc="-235" dirty="0"/>
              <a:t>202</a:t>
            </a:r>
            <a:r>
              <a:rPr lang="en-AU" spc="-235" dirty="0"/>
              <a:t>4</a:t>
            </a:r>
            <a:r>
              <a:rPr spc="-254" dirty="0"/>
              <a:t> </a:t>
            </a:r>
            <a:r>
              <a:rPr spc="-130" dirty="0"/>
              <a:t>T</a:t>
            </a:r>
            <a:r>
              <a:rPr lang="en-AU" spc="-130" dirty="0"/>
              <a:t>weed Ospreys</a:t>
            </a:r>
            <a:r>
              <a:rPr spc="-250" dirty="0"/>
              <a:t> </a:t>
            </a:r>
            <a:r>
              <a:rPr lang="en-AU" spc="-250" dirty="0"/>
              <a:t>Max Morris 7’s</a:t>
            </a:r>
            <a:r>
              <a:rPr spc="-254" dirty="0"/>
              <a:t> </a:t>
            </a:r>
            <a:r>
              <a:rPr spc="-170" dirty="0"/>
              <a:t>Info</a:t>
            </a:r>
            <a:r>
              <a:rPr spc="-254" dirty="0"/>
              <a:t> </a:t>
            </a:r>
            <a:r>
              <a:rPr spc="85" dirty="0"/>
              <a:t>Pack</a:t>
            </a:r>
          </a:p>
          <a:p>
            <a:pPr marL="727710">
              <a:lnSpc>
                <a:spcPct val="100000"/>
              </a:lnSpc>
              <a:spcBef>
                <a:spcPts val="5"/>
              </a:spcBef>
            </a:pPr>
            <a:r>
              <a:rPr b="1" spc="-180" dirty="0">
                <a:latin typeface="Tahoma"/>
                <a:cs typeface="Tahoma"/>
              </a:rPr>
              <a:t>What</a:t>
            </a:r>
            <a:r>
              <a:rPr b="1" spc="-50" dirty="0">
                <a:latin typeface="Tahoma"/>
                <a:cs typeface="Tahoma"/>
              </a:rPr>
              <a:t> </a:t>
            </a:r>
            <a:r>
              <a:rPr b="1" spc="-220" dirty="0">
                <a:latin typeface="Tahoma"/>
                <a:cs typeface="Tahoma"/>
              </a:rPr>
              <a:t>is</a:t>
            </a:r>
            <a:r>
              <a:rPr b="1" spc="-40" dirty="0">
                <a:latin typeface="Tahoma"/>
                <a:cs typeface="Tahoma"/>
              </a:rPr>
              <a:t> </a:t>
            </a:r>
            <a:r>
              <a:rPr lang="en-AU" b="1" spc="-125" dirty="0">
                <a:latin typeface="Tahoma"/>
                <a:cs typeface="Tahoma"/>
              </a:rPr>
              <a:t>Max Morris 7’s</a:t>
            </a:r>
            <a:r>
              <a:rPr b="1" spc="-20" dirty="0">
                <a:latin typeface="Tahoma"/>
                <a:cs typeface="Tahoma"/>
              </a:rPr>
              <a:t>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62200" y="2036191"/>
            <a:ext cx="7696200" cy="4085093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lang="en-AU" sz="1800" spc="-20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lang="en-AU" sz="1800" spc="-200" dirty="0">
                <a:solidFill>
                  <a:srgbClr val="404040"/>
                </a:solidFill>
                <a:latin typeface="Verdana"/>
                <a:cs typeface="Microsoft Sans Serif"/>
              </a:rPr>
              <a:t>Max Morris 7’s </a:t>
            </a:r>
            <a:r>
              <a:rPr lang="en-AU" dirty="0">
                <a:solidFill>
                  <a:srgbClr val="404040"/>
                </a:solidFill>
                <a:latin typeface="Verdana"/>
                <a:cs typeface="Microsoft Sans Serif"/>
              </a:rPr>
              <a:t>is a team event which is a new format made up of 	2 pairs and 1 triples. </a:t>
            </a:r>
            <a:endParaRPr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dirty="0">
                <a:solidFill>
                  <a:srgbClr val="404040"/>
                </a:solidFill>
                <a:latin typeface="Verdana"/>
                <a:cs typeface="Verdana"/>
              </a:rPr>
              <a:t>Representing your club</a:t>
            </a:r>
            <a:endParaRPr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dirty="0">
                <a:solidFill>
                  <a:srgbClr val="404040"/>
                </a:solidFill>
                <a:latin typeface="Verdana"/>
                <a:cs typeface="Verdana"/>
              </a:rPr>
              <a:t>Playing with </a:t>
            </a:r>
            <a:r>
              <a:rPr lang="en-AU" dirty="0">
                <a:solidFill>
                  <a:srgbClr val="404040"/>
                </a:solidFill>
                <a:latin typeface="Verdana"/>
                <a:cs typeface="Verdana"/>
              </a:rPr>
              <a:t>7</a:t>
            </a:r>
            <a:r>
              <a:rPr dirty="0">
                <a:solidFill>
                  <a:srgbClr val="404040"/>
                </a:solidFill>
                <a:latin typeface="Verdana"/>
                <a:cs typeface="Verdana"/>
              </a:rPr>
              <a:t> other club mates as a team</a:t>
            </a:r>
            <a:endParaRPr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dirty="0">
                <a:solidFill>
                  <a:srgbClr val="404040"/>
                </a:solidFill>
                <a:latin typeface="Verdana"/>
                <a:cs typeface="Verdana"/>
              </a:rPr>
              <a:t>Working together</a:t>
            </a:r>
            <a:r>
              <a:rPr lang="en-AU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dirty="0">
                <a:solidFill>
                  <a:srgbClr val="404040"/>
                </a:solidFill>
                <a:latin typeface="Verdana"/>
                <a:cs typeface="Verdana"/>
              </a:rPr>
              <a:t>to achieve one goal</a:t>
            </a:r>
            <a:endParaRPr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dirty="0">
                <a:solidFill>
                  <a:srgbClr val="404040"/>
                </a:solidFill>
                <a:latin typeface="Verdana"/>
                <a:cs typeface="Verdana"/>
              </a:rPr>
              <a:t>Playing for </a:t>
            </a:r>
            <a:r>
              <a:rPr lang="en-AU" dirty="0">
                <a:solidFill>
                  <a:srgbClr val="404040"/>
                </a:solidFill>
                <a:latin typeface="Verdana"/>
                <a:cs typeface="Verdana"/>
              </a:rPr>
              <a:t>a District Title</a:t>
            </a: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lang="en-AU" dirty="0">
                <a:solidFill>
                  <a:srgbClr val="539E39"/>
                </a:solidFill>
                <a:latin typeface="Microsoft Sans Serif"/>
                <a:cs typeface="Microsoft Sans Serif"/>
              </a:rPr>
              <a:t>🠶 </a:t>
            </a:r>
            <a:r>
              <a:rPr lang="en-AU" dirty="0">
                <a:solidFill>
                  <a:srgbClr val="404040"/>
                </a:solidFill>
                <a:latin typeface="Verdana"/>
                <a:cs typeface="Verdana"/>
              </a:rPr>
              <a:t>	Competing in the Max Morris 7’s can provide a sense of 	achievement and satisfaction, particularly when a team is 	successful </a:t>
            </a: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lang="en-AU" dirty="0">
                <a:latin typeface="Verdana"/>
                <a:cs typeface="Verdana"/>
              </a:rPr>
              <a:t>	</a:t>
            </a:r>
            <a:endParaRPr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endParaRPr sz="1800" dirty="0">
              <a:latin typeface="Verdana"/>
              <a:cs typeface="Verdana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6726402D-0CFC-D3E3-CD73-5D1DA64446A4}"/>
              </a:ext>
            </a:extLst>
          </p:cNvPr>
          <p:cNvSpPr txBox="1">
            <a:spLocks/>
          </p:cNvSpPr>
          <p:nvPr/>
        </p:nvSpPr>
        <p:spPr>
          <a:xfrm>
            <a:off x="1752600" y="5552112"/>
            <a:ext cx="8559038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3200" b="0" i="0">
                <a:solidFill>
                  <a:srgbClr val="252525"/>
                </a:solidFill>
                <a:latin typeface="Verdana"/>
                <a:ea typeface="+mj-ea"/>
                <a:cs typeface="Verdana"/>
              </a:defRPr>
            </a:lvl1pPr>
          </a:lstStyle>
          <a:p>
            <a:pPr marL="727710">
              <a:spcBef>
                <a:spcPts val="105"/>
              </a:spcBef>
            </a:pPr>
            <a:r>
              <a:rPr lang="en-US" b="1" kern="0" spc="-20" dirty="0">
                <a:latin typeface="Tahoma"/>
                <a:cs typeface="Tahoma"/>
              </a:rPr>
              <a:t>“One Shirt, One Club”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6562" y="647776"/>
            <a:ext cx="8635238" cy="149079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27710">
              <a:lnSpc>
                <a:spcPct val="100000"/>
              </a:lnSpc>
              <a:spcBef>
                <a:spcPts val="105"/>
              </a:spcBef>
            </a:pPr>
            <a:r>
              <a:rPr spc="-235" dirty="0"/>
              <a:t>202</a:t>
            </a:r>
            <a:r>
              <a:rPr lang="en-AU" spc="-235" dirty="0"/>
              <a:t>4</a:t>
            </a:r>
            <a:r>
              <a:rPr spc="-254" dirty="0"/>
              <a:t> </a:t>
            </a:r>
            <a:r>
              <a:rPr spc="-130" dirty="0"/>
              <a:t>T</a:t>
            </a:r>
            <a:r>
              <a:rPr lang="en-AU" spc="-130" dirty="0"/>
              <a:t>weed Ospreys</a:t>
            </a:r>
            <a:r>
              <a:rPr spc="-250" dirty="0"/>
              <a:t> </a:t>
            </a:r>
            <a:r>
              <a:rPr lang="en-AU" spc="-250" dirty="0"/>
              <a:t>Max Morris 7’s     </a:t>
            </a:r>
            <a:r>
              <a:rPr spc="-254" dirty="0"/>
              <a:t> </a:t>
            </a:r>
            <a:r>
              <a:rPr spc="-170" dirty="0"/>
              <a:t>Info</a:t>
            </a:r>
            <a:r>
              <a:rPr spc="-254" dirty="0"/>
              <a:t> </a:t>
            </a:r>
            <a:r>
              <a:rPr spc="85" dirty="0"/>
              <a:t>Pack</a:t>
            </a:r>
          </a:p>
          <a:p>
            <a:pPr marL="727710">
              <a:lnSpc>
                <a:spcPct val="100000"/>
              </a:lnSpc>
              <a:spcBef>
                <a:spcPts val="5"/>
              </a:spcBef>
            </a:pPr>
            <a:r>
              <a:rPr b="1" spc="-200" dirty="0">
                <a:latin typeface="Tahoma"/>
                <a:cs typeface="Tahoma"/>
              </a:rPr>
              <a:t>T</a:t>
            </a:r>
            <a:r>
              <a:rPr lang="en-AU" b="1" spc="-200" dirty="0">
                <a:latin typeface="Tahoma"/>
                <a:cs typeface="Tahoma"/>
              </a:rPr>
              <a:t>weed Ospreys</a:t>
            </a:r>
            <a:r>
              <a:rPr b="1" spc="-40" dirty="0">
                <a:latin typeface="Tahoma"/>
                <a:cs typeface="Tahoma"/>
              </a:rPr>
              <a:t> </a:t>
            </a:r>
            <a:r>
              <a:rPr b="1" spc="-200" dirty="0">
                <a:latin typeface="Tahoma"/>
                <a:cs typeface="Tahoma"/>
              </a:rPr>
              <a:t>History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90800" y="2743200"/>
            <a:ext cx="8380730" cy="3411190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60"/>
              </a:spcBef>
              <a:tabLst>
                <a:tab pos="354965" algn="l"/>
              </a:tabLst>
            </a:pPr>
            <a:r>
              <a:rPr sz="1300" spc="-15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lang="en-AU" sz="1600" spc="-100" dirty="0">
                <a:solidFill>
                  <a:srgbClr val="404040"/>
                </a:solidFill>
                <a:latin typeface="Verdana"/>
                <a:cs typeface="Microsoft Sans Serif"/>
              </a:rPr>
              <a:t>Tweed Ospreys</a:t>
            </a:r>
            <a:r>
              <a:rPr sz="1600" spc="-8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AU" sz="1600" spc="15" dirty="0">
                <a:solidFill>
                  <a:srgbClr val="404040"/>
                </a:solidFill>
                <a:latin typeface="Verdana"/>
                <a:cs typeface="Verdana"/>
              </a:rPr>
              <a:t>has an outstanding history in both the lady’s and men’s 	District Pennant Competition, along with the Q7’s and now the Max Morris 	7’s </a:t>
            </a:r>
            <a:endParaRPr lang="en-AU" sz="105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  <a:tabLst>
                <a:tab pos="354965" algn="l"/>
              </a:tabLst>
            </a:pPr>
            <a:r>
              <a:rPr lang="en-AU" sz="1600" spc="-15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 	</a:t>
            </a:r>
            <a:r>
              <a:rPr lang="en-AU" sz="1600" spc="-90" dirty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/>
              </a:rPr>
              <a:t>Club Tweed is</a:t>
            </a:r>
            <a:r>
              <a:rPr sz="1600" spc="-10" dirty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/>
              </a:rPr>
              <a:t> </a:t>
            </a:r>
            <a:r>
              <a:rPr sz="1600" spc="5" dirty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/>
              </a:rPr>
              <a:t>one</a:t>
            </a:r>
            <a:r>
              <a:rPr sz="1600" dirty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/>
              </a:rPr>
              <a:t> </a:t>
            </a:r>
            <a:r>
              <a:rPr sz="1600" spc="-60" dirty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/>
              </a:rPr>
              <a:t>of</a:t>
            </a:r>
            <a:r>
              <a:rPr sz="1600" spc="-5" dirty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/>
              </a:rPr>
              <a:t> </a:t>
            </a:r>
            <a:r>
              <a:rPr sz="1600" spc="-55" dirty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/>
              </a:rPr>
              <a:t>the</a:t>
            </a:r>
            <a:r>
              <a:rPr sz="1600" spc="-5" dirty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/>
              </a:rPr>
              <a:t> </a:t>
            </a:r>
            <a:r>
              <a:rPr sz="1600" spc="-65" dirty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/>
              </a:rPr>
              <a:t>most</a:t>
            </a:r>
            <a:r>
              <a:rPr sz="1600" spc="5" dirty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/>
              </a:rPr>
              <a:t> </a:t>
            </a:r>
            <a:r>
              <a:rPr sz="1600" spc="-35" dirty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/>
              </a:rPr>
              <a:t>successful,</a:t>
            </a:r>
            <a:r>
              <a:rPr sz="1600" spc="5" dirty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/>
              </a:rPr>
              <a:t> </a:t>
            </a:r>
            <a:r>
              <a:rPr sz="1600" spc="-10" dirty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/>
              </a:rPr>
              <a:t>respected</a:t>
            </a:r>
            <a:r>
              <a:rPr lang="en-AU" sz="1600" spc="-10" dirty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/>
              </a:rPr>
              <a:t>, well-known clubs in the 	world. We always strive to succeed in a professional manner on and off the 	green.</a:t>
            </a:r>
          </a:p>
          <a:p>
            <a:pPr marL="12700">
              <a:lnSpc>
                <a:spcPct val="100000"/>
              </a:lnSpc>
              <a:spcBef>
                <a:spcPts val="960"/>
              </a:spcBef>
              <a:tabLst>
                <a:tab pos="354965" algn="l"/>
              </a:tabLst>
            </a:pPr>
            <a:endParaRPr lang="en-AU" sz="1600" spc="-10" dirty="0">
              <a:solidFill>
                <a:srgbClr val="404040"/>
              </a:solidFill>
              <a:latin typeface="Verdana" panose="020B0604030504040204" pitchFamily="34" charset="0"/>
              <a:ea typeface="Verdana" panose="020B0604030504040204" pitchFamily="34" charset="0"/>
              <a:cs typeface="Tahoma"/>
            </a:endParaRPr>
          </a:p>
          <a:p>
            <a:pPr marL="12700">
              <a:spcBef>
                <a:spcPts val="960"/>
              </a:spcBef>
              <a:tabLst>
                <a:tab pos="354965" algn="l"/>
              </a:tabLst>
            </a:pPr>
            <a:r>
              <a:rPr lang="en-US" sz="2800" b="1" kern="0" spc="-20" dirty="0">
                <a:latin typeface="Tahoma"/>
                <a:cs typeface="Tahoma"/>
              </a:rPr>
              <a:t>“One Shirt, One Club”</a:t>
            </a:r>
          </a:p>
          <a:p>
            <a:pPr marL="12700">
              <a:lnSpc>
                <a:spcPct val="100000"/>
              </a:lnSpc>
              <a:spcBef>
                <a:spcPts val="960"/>
              </a:spcBef>
              <a:tabLst>
                <a:tab pos="354965" algn="l"/>
              </a:tabLst>
            </a:pPr>
            <a:endParaRPr lang="en-AU" sz="1600" spc="-10" dirty="0">
              <a:solidFill>
                <a:srgbClr val="404040"/>
              </a:solidFill>
              <a:latin typeface="Verdana" panose="020B0604030504040204" pitchFamily="34" charset="0"/>
              <a:ea typeface="Verdana" panose="020B0604030504040204" pitchFamily="34" charset="0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  <a:tabLst>
                <a:tab pos="354965" algn="l"/>
              </a:tabLst>
            </a:pPr>
            <a:endParaRPr sz="1600" dirty="0">
              <a:latin typeface="Verdana" panose="020B0604030504040204" pitchFamily="34" charset="0"/>
              <a:ea typeface="Verdana" panose="020B0604030504040204" pitchFamily="34" charset="0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623396"/>
            <a:ext cx="8863838" cy="149079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27710">
              <a:lnSpc>
                <a:spcPct val="100000"/>
              </a:lnSpc>
              <a:spcBef>
                <a:spcPts val="105"/>
              </a:spcBef>
            </a:pPr>
            <a:r>
              <a:rPr spc="-235" dirty="0"/>
              <a:t>202</a:t>
            </a:r>
            <a:r>
              <a:rPr lang="en-AU" spc="-235" dirty="0"/>
              <a:t>4</a:t>
            </a:r>
            <a:r>
              <a:rPr spc="-254" dirty="0"/>
              <a:t> </a:t>
            </a:r>
            <a:r>
              <a:rPr spc="-130" dirty="0"/>
              <a:t>T</a:t>
            </a:r>
            <a:r>
              <a:rPr lang="en-AU" spc="-130" dirty="0"/>
              <a:t>weed Ospreys</a:t>
            </a:r>
            <a:r>
              <a:rPr spc="-250" dirty="0"/>
              <a:t> </a:t>
            </a:r>
            <a:r>
              <a:rPr lang="en-AU" spc="-250" dirty="0"/>
              <a:t>Max Morris 7’s       </a:t>
            </a:r>
            <a:r>
              <a:rPr spc="-254" dirty="0"/>
              <a:t> </a:t>
            </a:r>
            <a:r>
              <a:rPr spc="-170" dirty="0"/>
              <a:t>Info</a:t>
            </a:r>
            <a:r>
              <a:rPr spc="-254" dirty="0"/>
              <a:t> </a:t>
            </a:r>
            <a:r>
              <a:rPr spc="85" dirty="0"/>
              <a:t>Pack</a:t>
            </a:r>
          </a:p>
          <a:p>
            <a:pPr marL="727710">
              <a:lnSpc>
                <a:spcPct val="100000"/>
              </a:lnSpc>
              <a:spcBef>
                <a:spcPts val="5"/>
              </a:spcBef>
            </a:pPr>
            <a:r>
              <a:rPr lang="en-AU" b="1" spc="-55" dirty="0">
                <a:latin typeface="Tahoma"/>
                <a:cs typeface="Tahoma"/>
              </a:rPr>
              <a:t>Max Morris 7’s </a:t>
            </a:r>
            <a:r>
              <a:rPr b="1" spc="-55" dirty="0">
                <a:latin typeface="Tahoma"/>
                <a:cs typeface="Tahoma"/>
              </a:rPr>
              <a:t>Season </a:t>
            </a:r>
            <a:r>
              <a:rPr b="1" spc="-125" dirty="0">
                <a:latin typeface="Tahoma"/>
                <a:cs typeface="Tahoma"/>
              </a:rPr>
              <a:t>Details</a:t>
            </a:r>
            <a:endParaRPr b="1" spc="-185" dirty="0">
              <a:latin typeface="Tahoma"/>
              <a:cs typeface="Tahom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375430"/>
              </p:ext>
            </p:extLst>
          </p:nvPr>
        </p:nvGraphicFramePr>
        <p:xfrm>
          <a:off x="2286000" y="2595876"/>
          <a:ext cx="6705601" cy="41673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4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30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1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8324">
                <a:tc>
                  <a:txBody>
                    <a:bodyPr/>
                    <a:lstStyle/>
                    <a:p>
                      <a:pPr marR="2984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800" spc="-60" dirty="0">
                          <a:solidFill>
                            <a:srgbClr val="539E39"/>
                          </a:solidFill>
                          <a:latin typeface="Microsoft Sans Serif"/>
                          <a:cs typeface="Microsoft Sans Serif"/>
                        </a:rPr>
                        <a:t>🠶</a:t>
                      </a:r>
                      <a:endParaRPr sz="18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80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800" spc="-1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8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800" spc="-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–</a:t>
                      </a:r>
                      <a:r>
                        <a:rPr sz="1800" spc="-1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n-AU" sz="1800" spc="-5" dirty="0">
                          <a:latin typeface="Verdana"/>
                          <a:cs typeface="Verdana"/>
                        </a:rPr>
                        <a:t>Sat 3</a:t>
                      </a:r>
                      <a:r>
                        <a:rPr lang="en-AU" sz="1800" spc="-5" baseline="30000" dirty="0">
                          <a:latin typeface="Verdana"/>
                          <a:cs typeface="Verdana"/>
                        </a:rPr>
                        <a:t>rd</a:t>
                      </a:r>
                      <a:r>
                        <a:rPr lang="en-AU" sz="1800" spc="-5" dirty="0">
                          <a:latin typeface="Verdana"/>
                          <a:cs typeface="Verdana"/>
                        </a:rPr>
                        <a:t> February 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2984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lang="en-AU" sz="18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27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470">
                <a:tc>
                  <a:txBody>
                    <a:bodyPr/>
                    <a:lstStyle/>
                    <a:p>
                      <a:pPr marL="0" marR="3048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spc="-60" dirty="0">
                          <a:solidFill>
                            <a:srgbClr val="539E39"/>
                          </a:solidFill>
                          <a:latin typeface="Microsoft Sans Serif"/>
                          <a:cs typeface="Microsoft Sans Serif"/>
                        </a:rPr>
                        <a:t> 🠶</a:t>
                      </a:r>
                      <a:endParaRPr lang="en-AU" sz="1800" dirty="0">
                        <a:latin typeface="Microsoft Sans Serif"/>
                        <a:cs typeface="Microsoft Sans Serif"/>
                      </a:endParaRPr>
                    </a:p>
                    <a:p>
                      <a:pPr marR="3048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endParaRPr sz="18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7625" marB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800" dirty="0">
                          <a:latin typeface="Verdana"/>
                          <a:cs typeface="Verdana"/>
                        </a:rPr>
                        <a:t>Ro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un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8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2</a:t>
                      </a:r>
                      <a:r>
                        <a:rPr sz="1800" spc="-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–</a:t>
                      </a:r>
                      <a:r>
                        <a:rPr sz="1800" spc="-1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n-AU" sz="1800" spc="-5" dirty="0">
                          <a:latin typeface="Verdana"/>
                          <a:cs typeface="Verdana"/>
                        </a:rPr>
                        <a:t>Sat 10</a:t>
                      </a:r>
                      <a:r>
                        <a:rPr lang="en-AU" sz="1800" spc="-5" baseline="30000" dirty="0">
                          <a:latin typeface="Verdana"/>
                          <a:cs typeface="Verdana"/>
                        </a:rPr>
                        <a:t>th</a:t>
                      </a:r>
                      <a:r>
                        <a:rPr lang="en-AU" sz="1800" spc="-5" dirty="0">
                          <a:latin typeface="Verdana"/>
                          <a:cs typeface="Verdana"/>
                        </a:rPr>
                        <a:t> February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47625" marB="0"/>
                </a:tc>
                <a:tc>
                  <a:txBody>
                    <a:bodyPr/>
                    <a:lstStyle/>
                    <a:p>
                      <a:pPr marR="3048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endParaRPr lang="en-AU" sz="18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76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2135">
                <a:tc>
                  <a:txBody>
                    <a:bodyPr/>
                    <a:lstStyle/>
                    <a:p>
                      <a:pPr marR="3048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800" spc="-60" dirty="0">
                          <a:solidFill>
                            <a:srgbClr val="539E39"/>
                          </a:solidFill>
                          <a:latin typeface="Microsoft Sans Serif"/>
                          <a:cs typeface="Microsoft Sans Serif"/>
                        </a:rPr>
                        <a:t>🠶</a:t>
                      </a:r>
                      <a:endParaRPr sz="18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7625" marB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800" dirty="0">
                          <a:latin typeface="Verdana"/>
                          <a:cs typeface="Verdana"/>
                        </a:rPr>
                        <a:t>Ro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un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8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3</a:t>
                      </a:r>
                      <a:r>
                        <a:rPr sz="1800" spc="-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–</a:t>
                      </a:r>
                      <a:r>
                        <a:rPr sz="1800" spc="-1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n-AU" sz="1800" spc="-5" dirty="0">
                          <a:latin typeface="Verdana"/>
                          <a:cs typeface="Verdana"/>
                        </a:rPr>
                        <a:t>Sat 17</a:t>
                      </a:r>
                      <a:r>
                        <a:rPr lang="en-AU" sz="1800" spc="-5" baseline="30000" dirty="0">
                          <a:latin typeface="Verdana"/>
                          <a:cs typeface="Verdana"/>
                        </a:rPr>
                        <a:t>th</a:t>
                      </a:r>
                      <a:r>
                        <a:rPr lang="en-AU" sz="1800" spc="-5" dirty="0">
                          <a:latin typeface="Verdana"/>
                          <a:cs typeface="Verdana"/>
                        </a:rPr>
                        <a:t> February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47625" marB="0"/>
                </a:tc>
                <a:tc>
                  <a:txBody>
                    <a:bodyPr/>
                    <a:lstStyle/>
                    <a:p>
                      <a:pPr marR="3048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endParaRPr lang="en-AU" sz="18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76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R="30480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800" spc="-60" dirty="0">
                          <a:solidFill>
                            <a:srgbClr val="539E39"/>
                          </a:solidFill>
                          <a:latin typeface="Microsoft Sans Serif"/>
                          <a:cs typeface="Microsoft Sans Serif"/>
                        </a:rPr>
                        <a:t>🠶</a:t>
                      </a:r>
                      <a:endParaRPr sz="18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8260" marB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800" dirty="0">
                          <a:latin typeface="Verdana"/>
                          <a:cs typeface="Verdana"/>
                        </a:rPr>
                        <a:t>Ro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un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8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4</a:t>
                      </a:r>
                      <a:r>
                        <a:rPr sz="1800" spc="-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–</a:t>
                      </a:r>
                      <a:r>
                        <a:rPr sz="1800" spc="-1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n-AU" sz="1800" spc="-5" dirty="0">
                          <a:latin typeface="Verdana"/>
                          <a:cs typeface="Verdana"/>
                        </a:rPr>
                        <a:t>Sat 24</a:t>
                      </a:r>
                      <a:r>
                        <a:rPr lang="en-AU" sz="1800" spc="-5" baseline="30000" dirty="0">
                          <a:latin typeface="Verdana"/>
                          <a:cs typeface="Verdana"/>
                        </a:rPr>
                        <a:t>th</a:t>
                      </a:r>
                      <a:r>
                        <a:rPr lang="en-AU" sz="1800" spc="-5" dirty="0">
                          <a:latin typeface="Verdana"/>
                          <a:cs typeface="Verdana"/>
                        </a:rPr>
                        <a:t> February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48260" marB="0"/>
                </a:tc>
                <a:tc>
                  <a:txBody>
                    <a:bodyPr/>
                    <a:lstStyle/>
                    <a:p>
                      <a:pPr marR="30480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endParaRPr lang="en-AU" sz="18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826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R="298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800" spc="-60" dirty="0">
                          <a:solidFill>
                            <a:srgbClr val="539E39"/>
                          </a:solidFill>
                          <a:latin typeface="Microsoft Sans Serif"/>
                          <a:cs typeface="Microsoft Sans Serif"/>
                        </a:rPr>
                        <a:t>🠶</a:t>
                      </a:r>
                      <a:endParaRPr sz="18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7625" marB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80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800" spc="-1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8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5</a:t>
                      </a:r>
                      <a:r>
                        <a:rPr sz="1800" spc="-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–</a:t>
                      </a:r>
                      <a:r>
                        <a:rPr sz="1800" spc="-1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n-AU" sz="1800" spc="-5" dirty="0">
                          <a:latin typeface="Verdana"/>
                          <a:cs typeface="Verdana"/>
                        </a:rPr>
                        <a:t>Sat 2</a:t>
                      </a:r>
                      <a:r>
                        <a:rPr lang="en-AU" sz="1800" spc="-5" baseline="30000" dirty="0">
                          <a:latin typeface="Verdana"/>
                          <a:cs typeface="Verdana"/>
                        </a:rPr>
                        <a:t>nd</a:t>
                      </a:r>
                      <a:r>
                        <a:rPr lang="en-AU" sz="1800" spc="-5" dirty="0">
                          <a:latin typeface="Verdana"/>
                          <a:cs typeface="Verdana"/>
                        </a:rPr>
                        <a:t> March 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47625" marB="0"/>
                </a:tc>
                <a:tc>
                  <a:txBody>
                    <a:bodyPr/>
                    <a:lstStyle/>
                    <a:p>
                      <a:pPr marR="298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endParaRPr lang="en-AU" sz="18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76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R="3048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800" spc="-60" dirty="0">
                          <a:solidFill>
                            <a:srgbClr val="539E39"/>
                          </a:solidFill>
                          <a:latin typeface="Microsoft Sans Serif"/>
                          <a:cs typeface="Microsoft Sans Serif"/>
                        </a:rPr>
                        <a:t>🠶</a:t>
                      </a:r>
                      <a:endParaRPr sz="18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800" dirty="0">
                          <a:latin typeface="Verdana"/>
                          <a:cs typeface="Verdana"/>
                        </a:rPr>
                        <a:t>Ro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un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8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6</a:t>
                      </a:r>
                      <a:r>
                        <a:rPr sz="1800" spc="-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–</a:t>
                      </a:r>
                      <a:r>
                        <a:rPr sz="1800" spc="-1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n-AU" sz="1800" spc="-5" dirty="0">
                          <a:latin typeface="Verdana"/>
                          <a:cs typeface="Verdana"/>
                        </a:rPr>
                        <a:t>Sat 9</a:t>
                      </a:r>
                      <a:r>
                        <a:rPr lang="en-AU" sz="1800" spc="-5" baseline="30000" dirty="0">
                          <a:latin typeface="Verdana"/>
                          <a:cs typeface="Verdana"/>
                        </a:rPr>
                        <a:t>th</a:t>
                      </a:r>
                      <a:r>
                        <a:rPr lang="en-AU" sz="1800" spc="-5" dirty="0">
                          <a:latin typeface="Verdana"/>
                          <a:cs typeface="Verdana"/>
                        </a:rPr>
                        <a:t> March 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marR="3048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endParaRPr lang="en-AU" sz="18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699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7197">
                <a:tc>
                  <a:txBody>
                    <a:bodyPr/>
                    <a:lstStyle/>
                    <a:p>
                      <a:pPr marL="0" marR="3048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37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spc="-60" dirty="0">
                          <a:solidFill>
                            <a:srgbClr val="539E39"/>
                          </a:solidFill>
                          <a:latin typeface="Microsoft Sans Serif"/>
                          <a:cs typeface="Microsoft Sans Serif"/>
                        </a:rPr>
                        <a:t>🠶</a:t>
                      </a:r>
                      <a:endParaRPr lang="en-AU" sz="18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marL="69215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37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spc="-5" dirty="0">
                          <a:latin typeface="Verdana"/>
                          <a:cs typeface="Verdana"/>
                        </a:rPr>
                        <a:t>Finals – Sat 16</a:t>
                      </a:r>
                      <a:r>
                        <a:rPr lang="en-US" sz="1800" spc="-5" baseline="30000" dirty="0">
                          <a:latin typeface="Verdana"/>
                          <a:cs typeface="Verdana"/>
                        </a:rPr>
                        <a:t>th</a:t>
                      </a:r>
                      <a:r>
                        <a:rPr lang="en-US" sz="1800" spc="-5" dirty="0">
                          <a:latin typeface="Verdana"/>
                          <a:cs typeface="Verdana"/>
                        </a:rPr>
                        <a:t> &amp; 17</a:t>
                      </a:r>
                      <a:r>
                        <a:rPr lang="en-US" sz="1800" spc="-5" baseline="30000" dirty="0">
                          <a:latin typeface="Verdana"/>
                          <a:cs typeface="Verdana"/>
                        </a:rPr>
                        <a:t>th</a:t>
                      </a:r>
                      <a:r>
                        <a:rPr lang="en-US" sz="1800" spc="-5" dirty="0">
                          <a:latin typeface="Verdana"/>
                          <a:cs typeface="Verdana"/>
                        </a:rPr>
                        <a:t> March</a:t>
                      </a:r>
                      <a:endParaRPr lang="en-US" sz="1800" dirty="0">
                        <a:latin typeface="Verdana"/>
                        <a:cs typeface="Verdana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marR="3048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endParaRPr lang="en-AU" sz="18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6990" marB="0"/>
                </a:tc>
                <a:extLst>
                  <a:ext uri="{0D108BD9-81ED-4DB2-BD59-A6C34878D82A}">
                    <a16:rowId xmlns:a16="http://schemas.microsoft.com/office/drawing/2014/main" val="739973931"/>
                  </a:ext>
                </a:extLst>
              </a:tr>
            </a:tbl>
          </a:graphicData>
        </a:graphic>
      </p:graphicFrame>
      <p:sp>
        <p:nvSpPr>
          <p:cNvPr id="4" name="object 2">
            <a:extLst>
              <a:ext uri="{FF2B5EF4-FFF2-40B4-BE49-F238E27FC236}">
                <a16:creationId xmlns:a16="http://schemas.microsoft.com/office/drawing/2014/main" id="{6E7FD9CB-A1EB-B191-EDF3-E3C968133C77}"/>
              </a:ext>
            </a:extLst>
          </p:cNvPr>
          <p:cNvSpPr txBox="1">
            <a:spLocks/>
          </p:cNvSpPr>
          <p:nvPr/>
        </p:nvSpPr>
        <p:spPr>
          <a:xfrm>
            <a:off x="1752600" y="2209800"/>
            <a:ext cx="4648200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3200" b="0" i="0">
                <a:solidFill>
                  <a:srgbClr val="252525"/>
                </a:solidFill>
                <a:latin typeface="Verdana"/>
                <a:ea typeface="+mj-ea"/>
                <a:cs typeface="Verdana"/>
              </a:defRPr>
            </a:lvl1pPr>
          </a:lstStyle>
          <a:p>
            <a:pPr marL="727710">
              <a:spcBef>
                <a:spcPts val="5"/>
              </a:spcBef>
            </a:pPr>
            <a:r>
              <a:rPr lang="en-US" sz="1800" b="1" kern="0" spc="-55" dirty="0">
                <a:latin typeface="Tahoma"/>
                <a:cs typeface="Tahoma"/>
              </a:rPr>
              <a:t> Season </a:t>
            </a:r>
            <a:r>
              <a:rPr lang="en-US" sz="1800" b="1" kern="0" spc="-125" dirty="0">
                <a:latin typeface="Tahoma"/>
                <a:cs typeface="Tahoma"/>
              </a:rPr>
              <a:t>Details</a:t>
            </a:r>
            <a:r>
              <a:rPr lang="en-US" sz="1800" b="1" kern="0" spc="-65" dirty="0">
                <a:latin typeface="Tahoma"/>
                <a:cs typeface="Tahoma"/>
              </a:rPr>
              <a:t> </a:t>
            </a:r>
            <a:r>
              <a:rPr lang="en-US" sz="1800" b="1" kern="0" spc="-20" dirty="0">
                <a:latin typeface="Tahoma"/>
                <a:cs typeface="Tahoma"/>
              </a:rPr>
              <a:t>(All Divisions</a:t>
            </a:r>
            <a:endParaRPr lang="en-US" sz="1800" b="1" kern="0" spc="-185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6562" y="647776"/>
            <a:ext cx="8482838" cy="149079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27710">
              <a:lnSpc>
                <a:spcPct val="100000"/>
              </a:lnSpc>
              <a:spcBef>
                <a:spcPts val="105"/>
              </a:spcBef>
            </a:pPr>
            <a:r>
              <a:rPr spc="-235" dirty="0"/>
              <a:t>202</a:t>
            </a:r>
            <a:r>
              <a:rPr lang="en-AU" spc="-235" dirty="0"/>
              <a:t>4</a:t>
            </a:r>
            <a:r>
              <a:rPr spc="-254" dirty="0"/>
              <a:t> </a:t>
            </a:r>
            <a:r>
              <a:rPr spc="-130" dirty="0"/>
              <a:t>T</a:t>
            </a:r>
            <a:r>
              <a:rPr lang="en-AU" spc="-130" dirty="0"/>
              <a:t>weed Ospreys</a:t>
            </a:r>
            <a:r>
              <a:rPr spc="-250" dirty="0"/>
              <a:t> </a:t>
            </a:r>
            <a:r>
              <a:rPr lang="en-AU" spc="-250" dirty="0"/>
              <a:t>Max Morris 7’s</a:t>
            </a:r>
            <a:r>
              <a:rPr spc="-254" dirty="0"/>
              <a:t> </a:t>
            </a:r>
            <a:r>
              <a:rPr lang="en-AU" spc="-254" dirty="0"/>
              <a:t>    </a:t>
            </a:r>
            <a:r>
              <a:rPr spc="-170" dirty="0"/>
              <a:t>Info</a:t>
            </a:r>
            <a:r>
              <a:rPr spc="-254" dirty="0"/>
              <a:t> </a:t>
            </a:r>
            <a:r>
              <a:rPr spc="85" dirty="0"/>
              <a:t>Pack</a:t>
            </a:r>
          </a:p>
          <a:p>
            <a:pPr marL="727710">
              <a:lnSpc>
                <a:spcPct val="100000"/>
              </a:lnSpc>
              <a:spcBef>
                <a:spcPts val="5"/>
              </a:spcBef>
            </a:pPr>
            <a:r>
              <a:rPr b="1" spc="-25" dirty="0">
                <a:latin typeface="Tahoma"/>
                <a:cs typeface="Tahoma"/>
              </a:rPr>
              <a:t>Correct</a:t>
            </a:r>
            <a:r>
              <a:rPr b="1" spc="-50" dirty="0">
                <a:latin typeface="Tahoma"/>
                <a:cs typeface="Tahoma"/>
              </a:rPr>
              <a:t> </a:t>
            </a:r>
            <a:r>
              <a:rPr b="1" spc="-80" dirty="0">
                <a:latin typeface="Tahoma"/>
                <a:cs typeface="Tahoma"/>
              </a:rPr>
              <a:t>Playing</a:t>
            </a:r>
            <a:r>
              <a:rPr b="1" spc="-70" dirty="0">
                <a:latin typeface="Tahoma"/>
                <a:cs typeface="Tahoma"/>
              </a:rPr>
              <a:t> </a:t>
            </a:r>
            <a:r>
              <a:rPr b="1" spc="-165" dirty="0">
                <a:latin typeface="Tahoma"/>
                <a:cs typeface="Tahoma"/>
              </a:rPr>
              <a:t>Attire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7000" y="2514600"/>
            <a:ext cx="8224648" cy="3254737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0"/>
              </a:spcBef>
              <a:tabLst>
                <a:tab pos="354965" algn="l"/>
              </a:tabLst>
            </a:pPr>
            <a:r>
              <a:rPr sz="1800" spc="-6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Headwear –B</a:t>
            </a:r>
            <a:r>
              <a:rPr lang="en-AU" sz="1800" dirty="0">
                <a:solidFill>
                  <a:srgbClr val="404040"/>
                </a:solidFill>
                <a:latin typeface="Verdana"/>
                <a:cs typeface="Verdana"/>
              </a:rPr>
              <a:t>lue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AU" sz="1800" dirty="0">
                <a:solidFill>
                  <a:srgbClr val="404040"/>
                </a:solidFill>
                <a:latin typeface="Verdana"/>
                <a:cs typeface="Verdana"/>
              </a:rPr>
              <a:t>Club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Cap</a:t>
            </a:r>
            <a:r>
              <a:rPr lang="en-AU" dirty="0">
                <a:solidFill>
                  <a:srgbClr val="404040"/>
                </a:solidFill>
                <a:latin typeface="Verdana"/>
                <a:cs typeface="Verdana"/>
              </a:rPr>
              <a:t>,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White or Bl</a:t>
            </a:r>
            <a:r>
              <a:rPr lang="en-AU" sz="1800" dirty="0">
                <a:solidFill>
                  <a:srgbClr val="404040"/>
                </a:solidFill>
                <a:latin typeface="Verdana"/>
                <a:cs typeface="Verdana"/>
              </a:rPr>
              <a:t>ue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 Wide Brim</a:t>
            </a:r>
            <a:r>
              <a:rPr lang="en-AU" sz="1800" dirty="0">
                <a:solidFill>
                  <a:srgbClr val="404040"/>
                </a:solidFill>
                <a:latin typeface="Verdana"/>
                <a:cs typeface="Verdana"/>
              </a:rPr>
              <a:t> or Bucket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 Hat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80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Shirt – T</a:t>
            </a:r>
            <a:r>
              <a:rPr lang="en-AU" sz="1800" dirty="0">
                <a:solidFill>
                  <a:srgbClr val="404040"/>
                </a:solidFill>
                <a:latin typeface="Verdana"/>
                <a:cs typeface="Verdana"/>
              </a:rPr>
              <a:t>weed Ospreys Club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 Shirt </a:t>
            </a:r>
            <a:endParaRPr lang="en-AU" sz="1800" dirty="0">
              <a:solidFill>
                <a:srgbClr val="404040"/>
              </a:solidFill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80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Jacket – T</a:t>
            </a:r>
            <a:r>
              <a:rPr lang="en-AU" sz="1800" dirty="0">
                <a:solidFill>
                  <a:srgbClr val="404040"/>
                </a:solidFill>
                <a:latin typeface="Verdana"/>
                <a:cs typeface="Verdana"/>
              </a:rPr>
              <a:t>weed Ospreys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 Jacket</a:t>
            </a:r>
            <a:r>
              <a:rPr lang="en-AU" sz="1800" dirty="0">
                <a:solidFill>
                  <a:srgbClr val="404040"/>
                </a:solidFill>
                <a:latin typeface="Verdana"/>
                <a:cs typeface="Verdana"/>
              </a:rPr>
              <a:t> or White, Blue Spray Jacket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354965" algn="l"/>
              </a:tabLst>
            </a:pPr>
            <a:r>
              <a:rPr sz="180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Hoodies – Bl</a:t>
            </a:r>
            <a:r>
              <a:rPr lang="en-AU" dirty="0">
                <a:solidFill>
                  <a:srgbClr val="404040"/>
                </a:solidFill>
                <a:latin typeface="Verdana"/>
                <a:cs typeface="Verdana"/>
              </a:rPr>
              <a:t>ue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 T</a:t>
            </a:r>
            <a:r>
              <a:rPr lang="en-AU" dirty="0">
                <a:solidFill>
                  <a:srgbClr val="404040"/>
                </a:solidFill>
                <a:latin typeface="Verdana"/>
                <a:cs typeface="Verdana"/>
              </a:rPr>
              <a:t>weed Osprey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 Hoodie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80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Pants/Shorts – Bl</a:t>
            </a:r>
            <a:r>
              <a:rPr lang="en-AU" dirty="0">
                <a:solidFill>
                  <a:srgbClr val="404040"/>
                </a:solidFill>
                <a:latin typeface="Verdana"/>
                <a:cs typeface="Verdana"/>
              </a:rPr>
              <a:t>ue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 with BA Logo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80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Footwear – BA Approved Bowls shoes </a:t>
            </a:r>
            <a:endParaRPr lang="en-AU" sz="1800" dirty="0">
              <a:solidFill>
                <a:srgbClr val="404040"/>
              </a:solidFill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endParaRPr lang="en-AU" dirty="0">
              <a:solidFill>
                <a:srgbClr val="404040"/>
              </a:solidFill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lang="en-AU" sz="1800" dirty="0">
                <a:solidFill>
                  <a:srgbClr val="404040"/>
                </a:solidFill>
                <a:latin typeface="Verdana"/>
                <a:cs typeface="Verdana"/>
              </a:rPr>
              <a:t>	Uniforms available for purchase at Bowls Shop</a:t>
            </a:r>
            <a:endParaRPr sz="18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5000" y="254497"/>
            <a:ext cx="8938567" cy="99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27710">
              <a:lnSpc>
                <a:spcPct val="100000"/>
              </a:lnSpc>
              <a:spcBef>
                <a:spcPts val="105"/>
              </a:spcBef>
            </a:pPr>
            <a:r>
              <a:rPr spc="-235" dirty="0"/>
              <a:t>202</a:t>
            </a:r>
            <a:r>
              <a:rPr lang="en-AU" spc="-235" dirty="0"/>
              <a:t>4</a:t>
            </a:r>
            <a:r>
              <a:rPr spc="-254" dirty="0"/>
              <a:t> </a:t>
            </a:r>
            <a:r>
              <a:rPr spc="-130" dirty="0"/>
              <a:t>T</a:t>
            </a:r>
            <a:r>
              <a:rPr lang="en-AU" spc="-130" dirty="0"/>
              <a:t>weed Ospreys</a:t>
            </a:r>
            <a:r>
              <a:rPr spc="-250" dirty="0"/>
              <a:t> </a:t>
            </a:r>
            <a:r>
              <a:rPr lang="en-AU" spc="-250" dirty="0"/>
              <a:t>Max Morris 7’s        </a:t>
            </a:r>
            <a:r>
              <a:rPr spc="-254" dirty="0"/>
              <a:t> </a:t>
            </a:r>
            <a:r>
              <a:rPr spc="-170" dirty="0"/>
              <a:t>Info</a:t>
            </a:r>
            <a:r>
              <a:rPr spc="-254" dirty="0"/>
              <a:t> </a:t>
            </a:r>
            <a:r>
              <a:rPr spc="85" dirty="0"/>
              <a:t>Pack</a:t>
            </a:r>
            <a:r>
              <a:rPr lang="en-AU" spc="85" dirty="0"/>
              <a:t> </a:t>
            </a:r>
            <a:r>
              <a:rPr b="1" spc="-80" dirty="0">
                <a:latin typeface="Tahoma"/>
                <a:cs typeface="Tahoma"/>
              </a:rPr>
              <a:t>Team</a:t>
            </a:r>
            <a:r>
              <a:rPr b="1" spc="-70" dirty="0">
                <a:latin typeface="Tahoma"/>
                <a:cs typeface="Tahoma"/>
              </a:rPr>
              <a:t> </a:t>
            </a:r>
            <a:r>
              <a:rPr b="1" spc="-300" dirty="0">
                <a:latin typeface="Tahoma"/>
                <a:cs typeface="Tahoma"/>
              </a:rPr>
              <a:t>Lists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22469" y="2264466"/>
            <a:ext cx="4237227" cy="1633139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sz="1800" spc="-20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800" spc="-36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Da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/Rou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110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P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y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800" spc="-6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Each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AU" spc="5" dirty="0">
                <a:solidFill>
                  <a:srgbClr val="404040"/>
                </a:solidFill>
                <a:latin typeface="Verdana"/>
                <a:cs typeface="Verdana"/>
              </a:rPr>
              <a:t>division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,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team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and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positions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800" spc="-6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Opponent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and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Venue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800" spc="-6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800" spc="45" dirty="0">
                <a:solidFill>
                  <a:srgbClr val="404040"/>
                </a:solidFill>
                <a:latin typeface="Verdana"/>
                <a:cs typeface="Verdana"/>
              </a:rPr>
              <a:t>Manager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33922" y="2264466"/>
            <a:ext cx="3509645" cy="1228725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5600" algn="l"/>
              </a:tabLst>
            </a:pPr>
            <a:r>
              <a:rPr sz="1800" spc="-20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Not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20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v</a:t>
            </a:r>
            <a:r>
              <a:rPr sz="1800" spc="12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b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7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4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175" dirty="0">
                <a:solidFill>
                  <a:srgbClr val="404040"/>
                </a:solidFill>
                <a:latin typeface="Verdana"/>
                <a:cs typeface="Verdana"/>
              </a:rPr>
              <a:t>st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5600" algn="l"/>
              </a:tabLst>
            </a:pPr>
            <a:r>
              <a:rPr sz="1800" spc="-6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Reserves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5600" algn="l"/>
              </a:tabLst>
            </a:pPr>
            <a:r>
              <a:rPr sz="1800" spc="-200" dirty="0">
                <a:solidFill>
                  <a:srgbClr val="539E39"/>
                </a:solidFill>
                <a:latin typeface="Microsoft Sans Serif"/>
                <a:cs typeface="Microsoft Sans Serif"/>
              </a:rPr>
              <a:t>🠶	</a:t>
            </a:r>
            <a:r>
              <a:rPr sz="1800" spc="-180" dirty="0">
                <a:solidFill>
                  <a:srgbClr val="404040"/>
                </a:solidFill>
                <a:latin typeface="Verdana"/>
                <a:cs typeface="Verdana"/>
              </a:rPr>
              <a:t>Bu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for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ma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on</a:t>
            </a:r>
            <a:r>
              <a:rPr sz="1800" spc="-16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f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100" dirty="0">
                <a:solidFill>
                  <a:srgbClr val="404040"/>
                </a:solidFill>
                <a:latin typeface="Verdana"/>
                <a:cs typeface="Verdana"/>
              </a:rPr>
              <a:t>p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p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170" dirty="0">
                <a:solidFill>
                  <a:srgbClr val="404040"/>
                </a:solidFill>
                <a:latin typeface="Verdana"/>
                <a:cs typeface="Verdana"/>
              </a:rPr>
              <a:t>c</a:t>
            </a:r>
            <a:r>
              <a:rPr sz="1800" spc="190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ble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39821" y="1332381"/>
            <a:ext cx="8300720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Team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Verdana"/>
                <a:cs typeface="Verdana"/>
              </a:rPr>
              <a:t>Lists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which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include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information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for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every</a:t>
            </a:r>
            <a:r>
              <a:rPr lang="en-AU" spc="-140" dirty="0">
                <a:solidFill>
                  <a:srgbClr val="404040"/>
                </a:solidFill>
                <a:latin typeface="Verdana"/>
                <a:cs typeface="Verdana"/>
              </a:rPr>
              <a:t> division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will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be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posted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on </a:t>
            </a:r>
            <a:r>
              <a:rPr sz="1800" spc="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the 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club 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notice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board</a:t>
            </a:r>
            <a:r>
              <a:rPr lang="en-AU" sz="1800" spc="5" dirty="0">
                <a:solidFill>
                  <a:srgbClr val="404040"/>
                </a:solidFill>
                <a:latin typeface="Verdana"/>
                <a:cs typeface="Verdana"/>
              </a:rPr>
              <a:t> and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website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(</a:t>
            </a:r>
            <a:r>
              <a:rPr lang="en-AU" spc="-5" dirty="0">
                <a:solidFill>
                  <a:srgbClr val="404040"/>
                </a:solidFill>
                <a:latin typeface="Verdana"/>
                <a:cs typeface="Verdana"/>
              </a:rPr>
              <a:t>clubtweed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.com.au)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early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every </a:t>
            </a:r>
            <a:r>
              <a:rPr sz="1800" spc="-6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week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prior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to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Round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Play.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information</a:t>
            </a:r>
            <a:r>
              <a:rPr sz="1800" spc="-16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on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Team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Verdana"/>
                <a:cs typeface="Verdana"/>
              </a:rPr>
              <a:t>Lists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includes:</a:t>
            </a:r>
            <a:endParaRPr sz="1800" dirty="0">
              <a:latin typeface="Verdana"/>
              <a:cs typeface="Verdana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3ECEB97-5B0A-5759-5226-A28CC2BA58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611197"/>
              </p:ext>
            </p:extLst>
          </p:nvPr>
        </p:nvGraphicFramePr>
        <p:xfrm>
          <a:off x="1678812" y="4204000"/>
          <a:ext cx="10287000" cy="2529840"/>
        </p:xfrm>
        <a:graphic>
          <a:graphicData uri="http://schemas.openxmlformats.org/drawingml/2006/table">
            <a:tbl>
              <a:tblPr/>
              <a:tblGrid>
                <a:gridCol w="793814">
                  <a:extLst>
                    <a:ext uri="{9D8B030D-6E8A-4147-A177-3AD203B41FA5}">
                      <a16:colId xmlns:a16="http://schemas.microsoft.com/office/drawing/2014/main" val="856910629"/>
                    </a:ext>
                  </a:extLst>
                </a:gridCol>
                <a:gridCol w="876750">
                  <a:extLst>
                    <a:ext uri="{9D8B030D-6E8A-4147-A177-3AD203B41FA5}">
                      <a16:colId xmlns:a16="http://schemas.microsoft.com/office/drawing/2014/main" val="2704541074"/>
                    </a:ext>
                  </a:extLst>
                </a:gridCol>
                <a:gridCol w="1907523">
                  <a:extLst>
                    <a:ext uri="{9D8B030D-6E8A-4147-A177-3AD203B41FA5}">
                      <a16:colId xmlns:a16="http://schemas.microsoft.com/office/drawing/2014/main" val="3639557562"/>
                    </a:ext>
                  </a:extLst>
                </a:gridCol>
                <a:gridCol w="1910485">
                  <a:extLst>
                    <a:ext uri="{9D8B030D-6E8A-4147-A177-3AD203B41FA5}">
                      <a16:colId xmlns:a16="http://schemas.microsoft.com/office/drawing/2014/main" val="3021792593"/>
                    </a:ext>
                  </a:extLst>
                </a:gridCol>
                <a:gridCol w="1910485">
                  <a:extLst>
                    <a:ext uri="{9D8B030D-6E8A-4147-A177-3AD203B41FA5}">
                      <a16:colId xmlns:a16="http://schemas.microsoft.com/office/drawing/2014/main" val="215114938"/>
                    </a:ext>
                  </a:extLst>
                </a:gridCol>
                <a:gridCol w="1910485">
                  <a:extLst>
                    <a:ext uri="{9D8B030D-6E8A-4147-A177-3AD203B41FA5}">
                      <a16:colId xmlns:a16="http://schemas.microsoft.com/office/drawing/2014/main" val="1756396069"/>
                    </a:ext>
                  </a:extLst>
                </a:gridCol>
                <a:gridCol w="977458">
                  <a:extLst>
                    <a:ext uri="{9D8B030D-6E8A-4147-A177-3AD203B41FA5}">
                      <a16:colId xmlns:a16="http://schemas.microsoft.com/office/drawing/2014/main" val="1481574793"/>
                    </a:ext>
                  </a:extLst>
                </a:gridCol>
              </a:tblGrid>
              <a:tr h="53441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3600" b="1" i="0" u="none" strike="noStrike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</a:rPr>
                        <a:t>TWEED OSPREYS MAX MORRIS 7’s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0738654"/>
                  </a:ext>
                </a:extLst>
              </a:tr>
              <a:tr h="118759">
                <a:tc>
                  <a:txBody>
                    <a:bodyPr/>
                    <a:lstStyle/>
                    <a:p>
                      <a:pPr algn="l" fontAlgn="ctr"/>
                      <a:r>
                        <a:rPr lang="en-AU" sz="1400" b="1" i="0" u="none" strike="noStrike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A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09-Jul-23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A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A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BROADBEACH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AWAY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9.30 am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3053518"/>
                  </a:ext>
                </a:extLst>
              </a:tr>
              <a:tr h="118759">
                <a:tc>
                  <a:txBody>
                    <a:bodyPr/>
                    <a:lstStyle/>
                    <a:p>
                      <a:pPr algn="l" fontAlgn="ctr"/>
                      <a:r>
                        <a:rPr lang="en-AU" sz="1400" b="1" i="0" u="none" strike="noStrike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 Pool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Result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179521"/>
                  </a:ext>
                </a:extLst>
              </a:tr>
              <a:tr h="118759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AU" sz="1600" b="1" i="0" u="none" strike="noStrike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</a:rPr>
                        <a:t>ROUND 1</a:t>
                      </a:r>
                    </a:p>
                  </a:txBody>
                  <a:tcPr marL="0" marR="0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A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Div. 1</a:t>
                      </a:r>
                    </a:p>
                  </a:txBody>
                  <a:tcPr marL="0" marR="0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Lead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A. Player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A.Player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A.Player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0209997"/>
                  </a:ext>
                </a:extLst>
              </a:tr>
              <a:tr h="11875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Second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A.Player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Points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596599"/>
                  </a:ext>
                </a:extLst>
              </a:tr>
              <a:tr h="11875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2444483"/>
                  </a:ext>
                </a:extLst>
              </a:tr>
              <a:tr h="11875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Skip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A. Player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A.Player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A.Player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3785285"/>
                  </a:ext>
                </a:extLst>
              </a:tr>
              <a:tr h="8906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496090"/>
                  </a:ext>
                </a:extLst>
              </a:tr>
              <a:tr h="8906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Against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727085"/>
                  </a:ext>
                </a:extLst>
              </a:tr>
              <a:tr h="89069">
                <a:tc>
                  <a:txBody>
                    <a:bodyPr/>
                    <a:lstStyle/>
                    <a:p>
                      <a:pPr algn="l" fontAlgn="ctr"/>
                      <a:r>
                        <a:rPr lang="en-AU" sz="1400" b="1" i="0" u="none" strike="noStrike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Reserve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b="1" i="0" u="sng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MANAGER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Manager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6879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6562" y="647776"/>
            <a:ext cx="9016238" cy="149079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27710">
              <a:lnSpc>
                <a:spcPct val="100000"/>
              </a:lnSpc>
              <a:spcBef>
                <a:spcPts val="105"/>
              </a:spcBef>
            </a:pPr>
            <a:r>
              <a:rPr spc="-235" dirty="0"/>
              <a:t>202</a:t>
            </a:r>
            <a:r>
              <a:rPr lang="en-AU" spc="-235" dirty="0"/>
              <a:t>4</a:t>
            </a:r>
            <a:r>
              <a:rPr spc="-254" dirty="0"/>
              <a:t> </a:t>
            </a:r>
            <a:r>
              <a:rPr spc="-130" dirty="0"/>
              <a:t>T</a:t>
            </a:r>
            <a:r>
              <a:rPr lang="en-AU" spc="-130" dirty="0"/>
              <a:t>weed Ospreys</a:t>
            </a:r>
            <a:r>
              <a:rPr spc="-250" dirty="0"/>
              <a:t> </a:t>
            </a:r>
            <a:r>
              <a:rPr lang="en-AU" spc="-250" dirty="0"/>
              <a:t>Max Morris 7’s         </a:t>
            </a:r>
            <a:r>
              <a:rPr spc="-254" dirty="0"/>
              <a:t> </a:t>
            </a:r>
            <a:r>
              <a:rPr spc="-170" dirty="0"/>
              <a:t>Info</a:t>
            </a:r>
            <a:r>
              <a:rPr spc="-254" dirty="0"/>
              <a:t> </a:t>
            </a:r>
            <a:r>
              <a:rPr spc="85" dirty="0"/>
              <a:t>Pack</a:t>
            </a:r>
          </a:p>
          <a:p>
            <a:pPr marL="727710">
              <a:lnSpc>
                <a:spcPct val="100000"/>
              </a:lnSpc>
              <a:spcBef>
                <a:spcPts val="5"/>
              </a:spcBef>
            </a:pPr>
            <a:r>
              <a:rPr b="1" spc="-65" dirty="0">
                <a:latin typeface="Tahoma"/>
                <a:cs typeface="Tahoma"/>
              </a:rPr>
              <a:t>Availability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7000" y="2590800"/>
            <a:ext cx="8837930" cy="2757806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>
              <a:lnSpc>
                <a:spcPts val="1939"/>
              </a:lnSpc>
              <a:spcBef>
                <a:spcPts val="345"/>
              </a:spcBef>
            </a:pP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Please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ensure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you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mark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your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availability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for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0" dirty="0">
                <a:solidFill>
                  <a:srgbClr val="404040"/>
                </a:solidFill>
                <a:latin typeface="Verdana"/>
                <a:cs typeface="Verdana"/>
              </a:rPr>
              <a:t>each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round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ASAP</a:t>
            </a:r>
            <a:r>
              <a:rPr sz="1800" spc="-16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by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5pm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Thursday </a:t>
            </a:r>
            <a:r>
              <a:rPr sz="1800" spc="-6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pr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or</a:t>
            </a:r>
            <a:r>
              <a:rPr sz="1800" spc="-17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w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ee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k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110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p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y.</a:t>
            </a:r>
            <a:endParaRPr sz="1800" dirty="0">
              <a:latin typeface="Verdana"/>
              <a:cs typeface="Verdana"/>
            </a:endParaRPr>
          </a:p>
          <a:p>
            <a:pPr marL="12700" marR="188595">
              <a:lnSpc>
                <a:spcPts val="1939"/>
              </a:lnSpc>
              <a:spcBef>
                <a:spcPts val="1005"/>
              </a:spcBef>
            </a:pPr>
            <a:r>
              <a:rPr sz="1800" spc="-195" dirty="0">
                <a:solidFill>
                  <a:srgbClr val="404040"/>
                </a:solidFill>
                <a:latin typeface="Verdana"/>
                <a:cs typeface="Verdana"/>
              </a:rPr>
              <a:t>This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5" dirty="0">
                <a:solidFill>
                  <a:srgbClr val="404040"/>
                </a:solidFill>
                <a:latin typeface="Verdana"/>
                <a:cs typeface="Verdana"/>
              </a:rPr>
              <a:t>can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be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0" dirty="0">
                <a:solidFill>
                  <a:srgbClr val="404040"/>
                </a:solidFill>
                <a:latin typeface="Verdana"/>
                <a:cs typeface="Verdana"/>
              </a:rPr>
              <a:t>done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by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marking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sheet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on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notice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board,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45" dirty="0">
                <a:solidFill>
                  <a:srgbClr val="404040"/>
                </a:solidFill>
                <a:latin typeface="Verdana"/>
                <a:cs typeface="Verdana"/>
              </a:rPr>
              <a:t>an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email,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text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or </a:t>
            </a:r>
            <a:r>
              <a:rPr sz="1800" spc="-6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phone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call.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1800" spc="-200" dirty="0">
                <a:solidFill>
                  <a:srgbClr val="404040"/>
                </a:solidFill>
                <a:latin typeface="Verdana"/>
                <a:cs typeface="Verdana"/>
              </a:rPr>
              <a:t>If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you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are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going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to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travel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direct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to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venue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please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mark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(D).</a:t>
            </a:r>
            <a:endParaRPr sz="1800" dirty="0">
              <a:latin typeface="Verdana"/>
              <a:cs typeface="Verdana"/>
            </a:endParaRPr>
          </a:p>
          <a:p>
            <a:pPr marL="12700" marR="296545">
              <a:lnSpc>
                <a:spcPts val="1939"/>
              </a:lnSpc>
              <a:spcBef>
                <a:spcPts val="1045"/>
              </a:spcBef>
            </a:pPr>
            <a:r>
              <a:rPr sz="1800" spc="-200" dirty="0">
                <a:solidFill>
                  <a:srgbClr val="404040"/>
                </a:solidFill>
                <a:latin typeface="Verdana"/>
                <a:cs typeface="Verdana"/>
              </a:rPr>
              <a:t>If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unavailable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please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ensure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you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5" dirty="0">
                <a:solidFill>
                  <a:srgbClr val="404040"/>
                </a:solidFill>
                <a:latin typeface="Verdana"/>
                <a:cs typeface="Verdana"/>
              </a:rPr>
              <a:t>contact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AU" spc="-85" dirty="0">
                <a:solidFill>
                  <a:srgbClr val="404040"/>
                </a:solidFill>
                <a:latin typeface="Verdana"/>
                <a:cs typeface="Verdana"/>
              </a:rPr>
              <a:t>Wayne Turley</a:t>
            </a:r>
            <a:r>
              <a:rPr lang="en-AU" spc="-90" dirty="0">
                <a:solidFill>
                  <a:srgbClr val="404040"/>
                </a:solidFill>
                <a:latin typeface="Verdana"/>
                <a:cs typeface="Verdana"/>
              </a:rPr>
              <a:t>, </a:t>
            </a:r>
            <a:r>
              <a:rPr lang="en-AU" spc="-45" dirty="0">
                <a:solidFill>
                  <a:srgbClr val="404040"/>
                </a:solidFill>
                <a:latin typeface="Verdana"/>
                <a:cs typeface="Verdana"/>
              </a:rPr>
              <a:t>Emma Boyd or Selection Co-Ordinator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directly, </a:t>
            </a:r>
            <a:r>
              <a:rPr sz="1800" spc="-6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ot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0" dirty="0">
                <a:solidFill>
                  <a:srgbClr val="404040"/>
                </a:solidFill>
                <a:latin typeface="Verdana"/>
                <a:cs typeface="Verdana"/>
              </a:rPr>
              <a:t>j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ust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95" dirty="0">
                <a:solidFill>
                  <a:srgbClr val="404040"/>
                </a:solidFill>
                <a:latin typeface="Verdana"/>
                <a:cs typeface="Verdana"/>
              </a:rPr>
              <a:t>(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N/</a:t>
            </a:r>
            <a:r>
              <a:rPr sz="1800" spc="120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)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on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90" dirty="0">
                <a:solidFill>
                  <a:srgbClr val="404040"/>
                </a:solidFill>
                <a:latin typeface="Verdana"/>
                <a:cs typeface="Verdana"/>
              </a:rPr>
              <a:t>b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rd.</a:t>
            </a:r>
            <a:endParaRPr lang="en-AU" sz="1800" spc="-95" dirty="0">
              <a:solidFill>
                <a:srgbClr val="404040"/>
              </a:solidFill>
              <a:latin typeface="Verdana"/>
              <a:cs typeface="Verdana"/>
            </a:endParaRPr>
          </a:p>
          <a:p>
            <a:pPr marL="12700" marR="296545">
              <a:lnSpc>
                <a:spcPts val="1939"/>
              </a:lnSpc>
              <a:spcBef>
                <a:spcPts val="1045"/>
              </a:spcBef>
            </a:pPr>
            <a:r>
              <a:rPr lang="en-AU" dirty="0">
                <a:solidFill>
                  <a:srgbClr val="404040"/>
                </a:solidFill>
                <a:latin typeface="Verdana"/>
                <a:cs typeface="Verdana"/>
              </a:rPr>
              <a:t>There will be an unavailable list with the dates for all matches. If you are unavailable please put your name on the list with the appropriate date.</a:t>
            </a:r>
            <a:endParaRPr sz="18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609600"/>
            <a:ext cx="8940038" cy="149079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27710">
              <a:lnSpc>
                <a:spcPct val="100000"/>
              </a:lnSpc>
              <a:spcBef>
                <a:spcPts val="105"/>
              </a:spcBef>
            </a:pPr>
            <a:r>
              <a:rPr spc="-235" dirty="0"/>
              <a:t>202</a:t>
            </a:r>
            <a:r>
              <a:rPr lang="en-AU" spc="-235" dirty="0"/>
              <a:t>4</a:t>
            </a:r>
            <a:r>
              <a:rPr spc="-254" dirty="0"/>
              <a:t> </a:t>
            </a:r>
            <a:r>
              <a:rPr spc="-130" dirty="0"/>
              <a:t>T</a:t>
            </a:r>
            <a:r>
              <a:rPr lang="en-AU" spc="-130" dirty="0"/>
              <a:t>weed Ospreys</a:t>
            </a:r>
            <a:r>
              <a:rPr spc="-250" dirty="0"/>
              <a:t> </a:t>
            </a:r>
            <a:r>
              <a:rPr lang="en-AU" spc="-250" dirty="0"/>
              <a:t>Max Morris 7’s        </a:t>
            </a:r>
            <a:r>
              <a:rPr spc="-254" dirty="0"/>
              <a:t> </a:t>
            </a:r>
            <a:r>
              <a:rPr spc="-170" dirty="0"/>
              <a:t>Info</a:t>
            </a:r>
            <a:r>
              <a:rPr spc="-254" dirty="0"/>
              <a:t> </a:t>
            </a:r>
            <a:r>
              <a:rPr spc="85" dirty="0"/>
              <a:t>Pack</a:t>
            </a:r>
          </a:p>
          <a:p>
            <a:pPr marL="727710">
              <a:lnSpc>
                <a:spcPct val="100000"/>
              </a:lnSpc>
              <a:spcBef>
                <a:spcPts val="5"/>
              </a:spcBef>
            </a:pPr>
            <a:r>
              <a:rPr b="1" spc="-80" dirty="0">
                <a:latin typeface="Tahoma"/>
                <a:cs typeface="Tahoma"/>
              </a:rPr>
              <a:t>Selections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62200" y="2514600"/>
            <a:ext cx="9372600" cy="3822841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 marR="5080">
              <a:lnSpc>
                <a:spcPts val="1839"/>
              </a:lnSpc>
              <a:spcBef>
                <a:spcPts val="330"/>
              </a:spcBef>
            </a:pPr>
            <a:r>
              <a:rPr sz="1700" dirty="0">
                <a:solidFill>
                  <a:srgbClr val="404040"/>
                </a:solidFill>
                <a:latin typeface="Verdana"/>
                <a:cs typeface="Verdana"/>
              </a:rPr>
              <a:t>Selectors will meet each week within a few days of each Round being complete to  select sides for the following round.</a:t>
            </a:r>
            <a:endParaRPr sz="1700" dirty="0">
              <a:latin typeface="Verdana"/>
              <a:cs typeface="Verdana"/>
            </a:endParaRPr>
          </a:p>
          <a:p>
            <a:pPr marL="12700" marR="69850">
              <a:lnSpc>
                <a:spcPts val="1839"/>
              </a:lnSpc>
              <a:spcBef>
                <a:spcPts val="990"/>
              </a:spcBef>
            </a:pPr>
            <a:r>
              <a:rPr sz="1700" dirty="0">
                <a:solidFill>
                  <a:srgbClr val="404040"/>
                </a:solidFill>
                <a:latin typeface="Verdana"/>
                <a:cs typeface="Verdana"/>
              </a:rPr>
              <a:t>Following these meetings the Team Lists will be published following</a:t>
            </a:r>
            <a:r>
              <a:rPr lang="en-AU" sz="17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404040"/>
                </a:solidFill>
                <a:latin typeface="Verdana"/>
                <a:cs typeface="Verdana"/>
              </a:rPr>
              <a:t>communication  with players who have been selected in a different grade for the round.</a:t>
            </a:r>
            <a:endParaRPr sz="1700" dirty="0">
              <a:latin typeface="Verdana"/>
              <a:cs typeface="Verdana"/>
            </a:endParaRPr>
          </a:p>
          <a:p>
            <a:pPr marL="12700">
              <a:lnSpc>
                <a:spcPts val="1939"/>
              </a:lnSpc>
              <a:spcBef>
                <a:spcPts val="760"/>
              </a:spcBef>
            </a:pPr>
            <a:r>
              <a:rPr sz="1700" dirty="0">
                <a:solidFill>
                  <a:srgbClr val="404040"/>
                </a:solidFill>
                <a:latin typeface="Verdana"/>
                <a:cs typeface="Verdana"/>
              </a:rPr>
              <a:t>Members are entitled to attend these meetings briefly at the start if they wish to</a:t>
            </a:r>
            <a:r>
              <a:rPr lang="en-AU" sz="17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404040"/>
                </a:solidFill>
                <a:latin typeface="Verdana"/>
                <a:cs typeface="Verdana"/>
              </a:rPr>
              <a:t>provide any insight and thoughts from the previous week or weeks.</a:t>
            </a:r>
            <a:endParaRPr sz="1700" dirty="0">
              <a:latin typeface="Verdana"/>
              <a:cs typeface="Verdana"/>
            </a:endParaRPr>
          </a:p>
          <a:p>
            <a:pPr marL="12700" marR="180340">
              <a:lnSpc>
                <a:spcPts val="1839"/>
              </a:lnSpc>
              <a:spcBef>
                <a:spcPts val="1030"/>
              </a:spcBef>
            </a:pPr>
            <a:r>
              <a:rPr sz="1700" dirty="0">
                <a:solidFill>
                  <a:srgbClr val="404040"/>
                </a:solidFill>
                <a:latin typeface="Verdana"/>
                <a:cs typeface="Verdana"/>
              </a:rPr>
              <a:t>Members will have this opportunity to ensure their input is accepted in the correct  manner and not on a Saturday night after </a:t>
            </a:r>
            <a:r>
              <a:rPr lang="en-AU" sz="1700" dirty="0">
                <a:solidFill>
                  <a:srgbClr val="404040"/>
                </a:solidFill>
                <a:latin typeface="Verdana"/>
                <a:cs typeface="Verdana"/>
              </a:rPr>
              <a:t>each game</a:t>
            </a:r>
            <a:r>
              <a:rPr sz="1700" dirty="0">
                <a:solidFill>
                  <a:srgbClr val="404040"/>
                </a:solidFill>
                <a:latin typeface="Verdana"/>
                <a:cs typeface="Verdana"/>
              </a:rPr>
              <a:t>. If you wish to attend these  meetings please speak to Selectors </a:t>
            </a:r>
            <a:r>
              <a:rPr lang="en-AU" sz="1700" dirty="0">
                <a:solidFill>
                  <a:srgbClr val="404040"/>
                </a:solidFill>
                <a:latin typeface="Verdana"/>
                <a:cs typeface="Verdana"/>
              </a:rPr>
              <a:t>Co-Ordinator or Wayne Turley</a:t>
            </a:r>
            <a:r>
              <a:rPr sz="1700" dirty="0">
                <a:solidFill>
                  <a:srgbClr val="404040"/>
                </a:solidFill>
                <a:latin typeface="Verdana"/>
                <a:cs typeface="Verdana"/>
              </a:rPr>
              <a:t>, following the game  to collect information about the meeting.</a:t>
            </a:r>
            <a:endParaRPr sz="17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endParaRPr lang="en-AU" sz="1700" b="1" spc="-180" dirty="0">
              <a:solidFill>
                <a:srgbClr val="404040"/>
              </a:solidFill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lang="en-AU" sz="1700" b="1" spc="-180" dirty="0">
                <a:solidFill>
                  <a:srgbClr val="404040"/>
                </a:solidFill>
                <a:latin typeface="Tahoma"/>
                <a:cs typeface="Tahoma"/>
              </a:rPr>
              <a:t>“</a:t>
            </a:r>
            <a:r>
              <a:rPr lang="en-AU" sz="1700" b="1" dirty="0">
                <a:solidFill>
                  <a:srgbClr val="404040"/>
                </a:solidFill>
                <a:latin typeface="Tahoma"/>
                <a:cs typeface="Tahoma"/>
              </a:rPr>
              <a:t>Every day is a new opportunity to create something amazing”</a:t>
            </a:r>
            <a:endParaRPr sz="1700" dirty="0">
              <a:latin typeface="Tahoma"/>
              <a:cs typeface="Tahoma"/>
            </a:endParaRPr>
          </a:p>
          <a:p>
            <a:pPr marL="12700" marR="139065">
              <a:lnSpc>
                <a:spcPts val="1839"/>
              </a:lnSpc>
              <a:spcBef>
                <a:spcPts val="1019"/>
              </a:spcBef>
            </a:pPr>
            <a:endParaRPr sz="17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FFFF00"/>
      </a:accent1>
      <a:accent2>
        <a:srgbClr val="00B0F0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13676</TotalTime>
  <Words>2709</Words>
  <Application>Microsoft Office PowerPoint</Application>
  <PresentationFormat>Widescreen</PresentationFormat>
  <Paragraphs>280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Arial</vt:lpstr>
      <vt:lpstr>Calibri</vt:lpstr>
      <vt:lpstr>Impact</vt:lpstr>
      <vt:lpstr>Microsoft Sans Serif</vt:lpstr>
      <vt:lpstr>Söhne</vt:lpstr>
      <vt:lpstr>Tahoma</vt:lpstr>
      <vt:lpstr>Times New Roman</vt:lpstr>
      <vt:lpstr>Verdana</vt:lpstr>
      <vt:lpstr>Wingdings</vt:lpstr>
      <vt:lpstr>Office Theme</vt:lpstr>
      <vt:lpstr>PowerPoint Presentation</vt:lpstr>
      <vt:lpstr>2024 Tweed Ospreys Max Morris 7’s Info Pack</vt:lpstr>
      <vt:lpstr>2024 Tweed Ospreys Max Morris 7’s Info Pack What is Max Morris 7’s?</vt:lpstr>
      <vt:lpstr>2024 Tweed Ospreys Max Morris 7’s      Info Pack Tweed Ospreys History</vt:lpstr>
      <vt:lpstr>2024 Tweed Ospreys Max Morris 7’s        Info Pack Max Morris 7’s Season Details</vt:lpstr>
      <vt:lpstr>2024 Tweed Ospreys Max Morris 7’s     Info Pack Correct Playing Attire</vt:lpstr>
      <vt:lpstr>2024 Tweed Ospreys Max Morris 7’s         Info Pack Team Lists</vt:lpstr>
      <vt:lpstr>2024 Tweed Ospreys Max Morris 7’s          Info Pack Availability</vt:lpstr>
      <vt:lpstr>2024 Tweed Ospreys Max Morris 7’s         Info Pack Selections</vt:lpstr>
      <vt:lpstr>2024 Tweed Ospreys Max Morris 7’s       Info Pack Code of Conduct</vt:lpstr>
      <vt:lpstr>2024 Tweed Ospreys Max Morris ‘s Info Pack Code of Conduct</vt:lpstr>
      <vt:lpstr>2024 Tweed Ospreys Max Morris 7’s        Info Pack Positions and their role - LEAD</vt:lpstr>
      <vt:lpstr>2024 Tweed Ospreys Max Morris 7’s     Info Pack Positions and their role - SECOND</vt:lpstr>
      <vt:lpstr>2024 Tweed Ospreys Max Morris 7’sInfo Pack Positions and their role - SECOND</vt:lpstr>
      <vt:lpstr>2024 Tweed Ospreys Max Morris 7’s Info Pack Positions and their role - SKIP</vt:lpstr>
      <vt:lpstr>2024 Tweed Ospreys Max Morris 7’s Info Pack Team Player - your extended role</vt:lpstr>
      <vt:lpstr>2024 Tweed Ospreys Max Morris 7’s Info Pack ‘A Playing Day – Playing Away’</vt:lpstr>
      <vt:lpstr>2024 Tweed Ospreys Max Morris 7’s Info Pack ‘A Playing Day – Playing at Club Tweed’</vt:lpstr>
      <vt:lpstr>2024 Tweed Ospreys Max Morris 7’s Info Pack Scoring </vt:lpstr>
      <vt:lpstr>2024 Tweed Ospreys Max Morris 7’s Info Pack Cost</vt:lpstr>
      <vt:lpstr>2024 Tweed Ospreys Max Morris 7’s Info Pack Results and Tables</vt:lpstr>
      <vt:lpstr>2024 Tweed Ospreys Max Morris 7’s Info Pack UPDATE – Incentives </vt:lpstr>
      <vt:lpstr>2024 Tweed Ospreys Max Morris 7’s Info Pack TEAM 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Taren Point  Pennant Launch</dc:title>
  <dc:creator>Chris Green</dc:creator>
  <cp:lastModifiedBy>Wayne Turley</cp:lastModifiedBy>
  <cp:revision>7</cp:revision>
  <dcterms:created xsi:type="dcterms:W3CDTF">2023-04-18T05:02:53Z</dcterms:created>
  <dcterms:modified xsi:type="dcterms:W3CDTF">2024-02-06T03:43:39Z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2023-02-08T00:00:00Z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2023-04-18T00:00:00Z</vt:filetime>
  </property>
</Properties>
</file>